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"/>
  </p:notesMasterIdLst>
  <p:sldIdLst>
    <p:sldId id="256" r:id="rId2"/>
  </p:sldIdLst>
  <p:sldSz cx="30275213" cy="42803763"/>
  <p:notesSz cx="29819600" cy="42341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5" autoAdjust="0"/>
    <p:restoredTop sz="96405"/>
  </p:normalViewPr>
  <p:slideViewPr>
    <p:cSldViewPr snapToGrid="0" snapToObjects="1">
      <p:cViewPr>
        <p:scale>
          <a:sx n="249" d="100"/>
          <a:sy n="249" d="100"/>
        </p:scale>
        <p:origin x="-24368" y="-15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1827" cy="2124443"/>
          </a:xfrm>
          <a:prstGeom prst="rect">
            <a:avLst/>
          </a:prstGeom>
        </p:spPr>
        <p:txBody>
          <a:bodyPr vert="horz" lIns="412349" tIns="206174" rIns="412349" bIns="206174" rtlCol="0"/>
          <a:lstStyle>
            <a:lvl1pPr algn="l">
              <a:defRPr sz="54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6890873" y="0"/>
            <a:ext cx="12921827" cy="2124443"/>
          </a:xfrm>
          <a:prstGeom prst="rect">
            <a:avLst/>
          </a:prstGeom>
        </p:spPr>
        <p:txBody>
          <a:bodyPr vert="horz" lIns="412349" tIns="206174" rIns="412349" bIns="206174" rtlCol="0"/>
          <a:lstStyle>
            <a:lvl1pPr algn="r">
              <a:defRPr sz="5400"/>
            </a:lvl1pPr>
          </a:lstStyle>
          <a:p>
            <a:fld id="{0CAC314A-0EAD-FA40-852F-F73081027347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56788" y="5292725"/>
            <a:ext cx="10106025" cy="14290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2349" tIns="206174" rIns="412349" bIns="206174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981960" y="20376991"/>
            <a:ext cx="23855680" cy="16672084"/>
          </a:xfrm>
          <a:prstGeom prst="rect">
            <a:avLst/>
          </a:prstGeom>
        </p:spPr>
        <p:txBody>
          <a:bodyPr vert="horz" lIns="412349" tIns="206174" rIns="412349" bIns="20617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0217363"/>
            <a:ext cx="12921827" cy="2124439"/>
          </a:xfrm>
          <a:prstGeom prst="rect">
            <a:avLst/>
          </a:prstGeom>
        </p:spPr>
        <p:txBody>
          <a:bodyPr vert="horz" lIns="412349" tIns="206174" rIns="412349" bIns="206174" rtlCol="0" anchor="b"/>
          <a:lstStyle>
            <a:lvl1pPr algn="l">
              <a:defRPr sz="54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6890873" y="40217363"/>
            <a:ext cx="12921827" cy="2124439"/>
          </a:xfrm>
          <a:prstGeom prst="rect">
            <a:avLst/>
          </a:prstGeom>
        </p:spPr>
        <p:txBody>
          <a:bodyPr vert="horz" lIns="412349" tIns="206174" rIns="412349" bIns="206174" rtlCol="0" anchor="b"/>
          <a:lstStyle>
            <a:lvl1pPr algn="r">
              <a:defRPr sz="5400"/>
            </a:lvl1pPr>
          </a:lstStyle>
          <a:p>
            <a:fld id="{F56928B5-6DE6-954D-9B39-C5C6F71BF01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8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928B5-6DE6-954D-9B39-C5C6F71BF0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7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21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31F9FD45-B1C6-A247-A596-EF2CEFD34D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5807" y="11732526"/>
            <a:ext cx="11435498" cy="9027171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 sz="32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 dirty="0"/>
              <a:t>Body text (32pt)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D1823F6-847B-0243-996C-08CB6D203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805" y="10859432"/>
            <a:ext cx="11435498" cy="907457"/>
          </a:xfrm>
          <a:prstGeom prst="rect">
            <a:avLst/>
          </a:prstGeom>
          <a:solidFill>
            <a:schemeClr val="accent1"/>
          </a:solidFill>
        </p:spPr>
        <p:txBody>
          <a:bodyPr lIns="180000"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Headings (36pt)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30A4D7AC-F066-3444-BECA-C5D8104382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69712" y="15562765"/>
            <a:ext cx="6802907" cy="4772807"/>
          </a:xfrm>
          <a:prstGeom prst="rect">
            <a:avLst/>
          </a:prstGeom>
          <a:noFill/>
        </p:spPr>
        <p:txBody>
          <a:bodyPr anchor="ctr" anchorCtr="1"/>
          <a:lstStyle>
            <a:lvl1pPr marL="0" indent="0">
              <a:buNone/>
              <a:defRPr sz="4800"/>
            </a:lvl1pPr>
          </a:lstStyle>
          <a:p>
            <a:r>
              <a:rPr lang="en-GB" dirty="0"/>
              <a:t> Image</a:t>
            </a:r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168021E8-91EE-1E4C-8B4C-EECBE031D816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9412111" y="12192280"/>
            <a:ext cx="10162267" cy="5507609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800"/>
            </a:lvl1pPr>
          </a:lstStyle>
          <a:p>
            <a:r>
              <a:rPr lang="de-DE"/>
              <a:t>Diagramm durch Klicken auf Symbol hinzufügen</a:t>
            </a:r>
            <a:endParaRPr lang="en-GB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41036B4-8084-924C-81D1-AEBC8724D5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57147" y="27385204"/>
            <a:ext cx="16988409" cy="7062465"/>
          </a:xfrm>
          <a:prstGeom prst="rect">
            <a:avLst/>
          </a:prstGeom>
          <a:solidFill>
            <a:schemeClr val="accent1">
              <a:alpha val="6828"/>
            </a:schemeClr>
          </a:solidFill>
          <a:ln w="142875">
            <a:noFill/>
          </a:ln>
        </p:spPr>
        <p:txBody>
          <a:bodyPr lIns="360000" tIns="360000"/>
          <a:lstStyle>
            <a:lvl1pPr marL="0" indent="0" algn="l">
              <a:buNone/>
              <a:defRPr sz="5400" b="1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 dirty="0" err="1"/>
              <a:t>Textblock</a:t>
            </a:r>
            <a:r>
              <a:rPr lang="en-GB" dirty="0"/>
              <a:t> (54pt)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C0042426-7BFB-44B6-9CC1-567A40BE3A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57147" y="10854196"/>
            <a:ext cx="16988411" cy="907457"/>
          </a:xfrm>
          <a:prstGeom prst="rect">
            <a:avLst/>
          </a:prstGeom>
          <a:solidFill>
            <a:schemeClr val="accent1"/>
          </a:solidFill>
        </p:spPr>
        <p:txBody>
          <a:bodyPr lIns="180000"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Headings (36pt)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558F41AD-2158-4C9A-BC83-932E95288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57148" y="26477748"/>
            <a:ext cx="16988410" cy="907457"/>
          </a:xfrm>
          <a:prstGeom prst="rect">
            <a:avLst/>
          </a:prstGeom>
          <a:solidFill>
            <a:schemeClr val="accent1"/>
          </a:solidFill>
        </p:spPr>
        <p:txBody>
          <a:bodyPr lIns="180000"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Headings (36pt)</a:t>
            </a:r>
          </a:p>
        </p:txBody>
      </p:sp>
      <p:sp>
        <p:nvSpPr>
          <p:cNvPr id="26" name="Bildplatzhalter 30">
            <a:extLst>
              <a:ext uri="{FF2B5EF4-FFF2-40B4-BE49-F238E27FC236}">
                <a16:creationId xmlns:a16="http://schemas.microsoft.com/office/drawing/2014/main" id="{D0989440-A0F2-436E-B5E3-BBDBBEADAB9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9447592" y="19626127"/>
            <a:ext cx="10162267" cy="5348910"/>
          </a:xfrm>
          <a:prstGeom prst="rect">
            <a:avLst/>
          </a:prstGeom>
          <a:noFill/>
        </p:spPr>
        <p:txBody>
          <a:bodyPr anchor="ctr" anchorCtr="1"/>
          <a:lstStyle>
            <a:lvl1pPr marL="0" indent="0">
              <a:buNone/>
              <a:defRPr sz="4800"/>
            </a:lvl1pPr>
          </a:lstStyle>
          <a:p>
            <a:r>
              <a:rPr lang="en-GB" dirty="0"/>
              <a:t> Image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1970BD1-CEB1-4525-A2EA-785694244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476" y="6015085"/>
            <a:ext cx="28826082" cy="2481760"/>
          </a:xfrm>
          <a:prstGeom prst="rect">
            <a:avLst/>
          </a:prstGeom>
        </p:spPr>
        <p:txBody>
          <a:bodyPr/>
          <a:lstStyle>
            <a:lvl1pPr>
              <a:defRPr sz="8800">
                <a:latin typeface="Heebo" pitchFamily="2" charset="-79"/>
                <a:cs typeface="Heebo" pitchFamily="2" charset="-79"/>
              </a:defRPr>
            </a:lvl1pPr>
          </a:lstStyle>
          <a:p>
            <a:r>
              <a:rPr lang="de-DE" dirty="0"/>
              <a:t>Title (88pt)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B1065C4-68FA-430C-B539-071AD08A4C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7" y="8863209"/>
            <a:ext cx="28826082" cy="1591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latin typeface="Heebo" pitchFamily="2" charset="-79"/>
                <a:cs typeface="Heebo" pitchFamily="2" charset="-79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 err="1"/>
              <a:t>Authors</a:t>
            </a:r>
            <a:r>
              <a:rPr lang="de-DE" dirty="0"/>
              <a:t> (54pt);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B175373C-993F-734A-8184-815DFACCF09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657148" y="11732526"/>
            <a:ext cx="6581111" cy="14314595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 sz="32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 dirty="0"/>
              <a:t>Body text (32pt)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6FC6AA64-2841-504F-BB08-A29C187DA5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5807" y="21952291"/>
            <a:ext cx="11435498" cy="1249537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 sz="32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 dirty="0"/>
              <a:t>Body text (32pt)</a:t>
            </a:r>
          </a:p>
        </p:txBody>
      </p:sp>
      <p:sp>
        <p:nvSpPr>
          <p:cNvPr id="33" name="Textplatzhalter 10">
            <a:extLst>
              <a:ext uri="{FF2B5EF4-FFF2-40B4-BE49-F238E27FC236}">
                <a16:creationId xmlns:a16="http://schemas.microsoft.com/office/drawing/2014/main" id="{5137FAE4-214E-874E-8169-D7EDD90159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5805" y="21079197"/>
            <a:ext cx="11435498" cy="907457"/>
          </a:xfrm>
          <a:prstGeom prst="rect">
            <a:avLst/>
          </a:prstGeom>
          <a:solidFill>
            <a:schemeClr val="accent1"/>
          </a:solidFill>
        </p:spPr>
        <p:txBody>
          <a:bodyPr lIns="180000"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Heebo" pitchFamily="2" charset="-79"/>
                <a:cs typeface="Heebo" pitchFamily="2" charset="-79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Headings (36pt)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BFDAD86F-070D-F647-A44D-4E0B0540F4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447592" y="18046975"/>
            <a:ext cx="10197964" cy="783300"/>
          </a:xfrm>
          <a:prstGeom prst="rect">
            <a:avLst/>
          </a:prstGeom>
          <a:noFill/>
        </p:spPr>
        <p:txBody>
          <a:bodyPr lIns="180000" tIns="180000" rIns="180000" bIns="180000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 dirty="0"/>
              <a:t>Captions (24pt)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9538BE1F-FB31-C34D-9199-08FD5364D6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447592" y="25254599"/>
            <a:ext cx="10197964" cy="783300"/>
          </a:xfrm>
          <a:prstGeom prst="rect">
            <a:avLst/>
          </a:prstGeom>
          <a:noFill/>
        </p:spPr>
        <p:txBody>
          <a:bodyPr lIns="180000" tIns="180000" rIns="180000" bIns="180000"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 dirty="0"/>
              <a:t>Captions (24pt)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7F608FFD-7969-A347-9E8D-4F5776DA5B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5806" y="34982491"/>
            <a:ext cx="28839749" cy="2627714"/>
          </a:xfrm>
          <a:prstGeom prst="rect">
            <a:avLst/>
          </a:prstGeom>
          <a:solidFill>
            <a:schemeClr val="bg1">
              <a:alpha val="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 sz="3200">
                <a:latin typeface="Heebo" pitchFamily="2" charset="-79"/>
                <a:cs typeface="Heebo" pitchFamily="2" charset="-79"/>
              </a:defRPr>
            </a:lvl1pPr>
          </a:lstStyle>
          <a:p>
            <a:pPr lvl="0"/>
            <a:r>
              <a:rPr lang="en-GB" dirty="0"/>
              <a:t>Body text (32pt)</a:t>
            </a:r>
          </a:p>
        </p:txBody>
      </p:sp>
    </p:spTree>
    <p:extLst>
      <p:ext uri="{BB962C8B-B14F-4D97-AF65-F5344CB8AC3E}">
        <p14:creationId xmlns:p14="http://schemas.microsoft.com/office/powerpoint/2010/main" val="126491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B28319-A42D-6EF9-57F3-4E053F5B4D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" y="38148443"/>
            <a:ext cx="30275213" cy="4655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9EF3A6-267F-4443-85F0-1D19DECC56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3570097" y="394367"/>
            <a:ext cx="5650948" cy="366181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2FF0455-612A-484E-A597-E7D84D278F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384380" y="40380330"/>
            <a:ext cx="1024406" cy="102440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A939035-1CE5-4040-8F69-6E74D8E66D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rcRect/>
          <a:stretch/>
        </p:blipFill>
        <p:spPr>
          <a:xfrm>
            <a:off x="4643906" y="40185533"/>
            <a:ext cx="1327378" cy="1327378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BB6386E8-0B81-5947-9DDC-70A63ED04265}"/>
              </a:ext>
            </a:extLst>
          </p:cNvPr>
          <p:cNvSpPr txBox="1"/>
          <p:nvPr userDrawn="1"/>
        </p:nvSpPr>
        <p:spPr>
          <a:xfrm>
            <a:off x="21730446" y="41093876"/>
            <a:ext cx="665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This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project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has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received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funding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from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the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European ­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Union’s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Horizon 2020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research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and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innovation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programme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under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grant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agreement</a:t>
            </a:r>
            <a:r>
              <a:rPr lang="de-DE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N° 958274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FF12E29-05DC-D14A-80D1-A827E1214F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9590635" y="40945820"/>
            <a:ext cx="1647759" cy="113283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1DC8C49-77E3-FB42-9BDB-F5015649E2C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199649" y="40321190"/>
            <a:ext cx="1183461" cy="11834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EFCE7F0-1E97-F397-6835-609081A4F5AA}"/>
              </a:ext>
            </a:extLst>
          </p:cNvPr>
          <p:cNvSpPr txBox="1"/>
          <p:nvPr userDrawn="1"/>
        </p:nvSpPr>
        <p:spPr>
          <a:xfrm>
            <a:off x="1757082" y="41555542"/>
            <a:ext cx="24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effectLst/>
                <a:latin typeface="Roboto Condensed" panose="020F0502020204030204" pitchFamily="34" charset="0"/>
              </a:rPr>
              <a:t>@</a:t>
            </a:r>
            <a:r>
              <a:rPr lang="de-DE" sz="2400" dirty="0" err="1">
                <a:solidFill>
                  <a:schemeClr val="bg1"/>
                </a:solidFill>
                <a:effectLst/>
                <a:latin typeface="Roboto Condensed" panose="020F0502020204030204" pitchFamily="34" charset="0"/>
              </a:rPr>
              <a:t>iWAYSWaterEU</a:t>
            </a:r>
            <a:endParaRPr lang="de-DE" sz="2400" dirty="0">
              <a:solidFill>
                <a:schemeClr val="bg1"/>
              </a:solidFill>
              <a:effectLst/>
              <a:latin typeface="Roboto Condensed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370CDB-BDC9-20C7-8000-F415B5FB4E7D}"/>
              </a:ext>
            </a:extLst>
          </p:cNvPr>
          <p:cNvSpPr txBox="1"/>
          <p:nvPr userDrawn="1"/>
        </p:nvSpPr>
        <p:spPr>
          <a:xfrm>
            <a:off x="4215540" y="41555541"/>
            <a:ext cx="24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chemeClr val="bg1"/>
                </a:solidFill>
                <a:effectLst/>
                <a:latin typeface="Roboto Condensed" panose="020F0502020204030204" pitchFamily="34" charset="0"/>
              </a:rPr>
              <a:t>iways-water-eu</a:t>
            </a:r>
            <a:endParaRPr lang="de-DE" sz="2400" dirty="0">
              <a:solidFill>
                <a:schemeClr val="bg1"/>
              </a:solidFill>
              <a:effectLst/>
              <a:latin typeface="Roboto Condensed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F69E653-0362-4750-63B6-282F5FC3B7FE}"/>
              </a:ext>
            </a:extLst>
          </p:cNvPr>
          <p:cNvSpPr txBox="1"/>
          <p:nvPr userDrawn="1"/>
        </p:nvSpPr>
        <p:spPr>
          <a:xfrm>
            <a:off x="6365402" y="41555541"/>
            <a:ext cx="309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www.iways.eu</a:t>
            </a:r>
            <a:endParaRPr lang="en-GB" sz="2400" b="0" dirty="0">
              <a:solidFill>
                <a:schemeClr val="bg1"/>
              </a:solidFill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9A07A88-395C-21A0-B085-7C5AB16BD5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69874" y="40275438"/>
            <a:ext cx="1636876" cy="16368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8C97829-0B77-EA25-AFB7-2EC33A75E567}"/>
              </a:ext>
            </a:extLst>
          </p:cNvPr>
          <p:cNvSpPr/>
          <p:nvPr userDrawn="1"/>
        </p:nvSpPr>
        <p:spPr>
          <a:xfrm>
            <a:off x="0" y="37909013"/>
            <a:ext cx="30275213" cy="1636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</p:sldLayoutIdLst>
  <p:txStyles>
    <p:titleStyle>
      <a:lvl1pPr algn="ctr" defTabSz="3027487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18" Type="http://schemas.openxmlformats.org/officeDocument/2006/relationships/image" Target="../media/image23.jpg"/><Relationship Id="rId26" Type="http://schemas.openxmlformats.org/officeDocument/2006/relationships/image" Target="../media/image31.JP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5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29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23" Type="http://schemas.openxmlformats.org/officeDocument/2006/relationships/image" Target="../media/image28.emf"/><Relationship Id="rId28" Type="http://schemas.openxmlformats.org/officeDocument/2006/relationships/image" Target="../media/image33.jp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jpg"/><Relationship Id="rId22" Type="http://schemas.openxmlformats.org/officeDocument/2006/relationships/image" Target="../media/image27.jpg"/><Relationship Id="rId27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8340CC19-350B-9257-F0D1-F0C4F60E088A}"/>
              </a:ext>
            </a:extLst>
          </p:cNvPr>
          <p:cNvSpPr/>
          <p:nvPr/>
        </p:nvSpPr>
        <p:spPr>
          <a:xfrm>
            <a:off x="-1" y="4130342"/>
            <a:ext cx="30275213" cy="1411642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570B570-C0CB-B57F-EE20-D4385D0A81D3}"/>
              </a:ext>
            </a:extLst>
          </p:cNvPr>
          <p:cNvSpPr/>
          <p:nvPr/>
        </p:nvSpPr>
        <p:spPr>
          <a:xfrm>
            <a:off x="598504" y="10373318"/>
            <a:ext cx="29085572" cy="7484992"/>
          </a:xfrm>
          <a:prstGeom prst="roundRect">
            <a:avLst>
              <a:gd name="adj" fmla="val 6114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arrotondati 11">
            <a:extLst>
              <a:ext uri="{FF2B5EF4-FFF2-40B4-BE49-F238E27FC236}">
                <a16:creationId xmlns:a16="http://schemas.microsoft.com/office/drawing/2014/main" id="{79A3B38F-ACF1-2D36-228E-8491966C9BB6}"/>
              </a:ext>
            </a:extLst>
          </p:cNvPr>
          <p:cNvSpPr/>
          <p:nvPr/>
        </p:nvSpPr>
        <p:spPr>
          <a:xfrm>
            <a:off x="18150492" y="10380895"/>
            <a:ext cx="11510938" cy="7482111"/>
          </a:xfrm>
          <a:custGeom>
            <a:avLst/>
            <a:gdLst>
              <a:gd name="connsiteX0" fmla="*/ 0 w 11505830"/>
              <a:gd name="connsiteY0" fmla="*/ 457632 h 7484992"/>
              <a:gd name="connsiteX1" fmla="*/ 457632 w 11505830"/>
              <a:gd name="connsiteY1" fmla="*/ 0 h 7484992"/>
              <a:gd name="connsiteX2" fmla="*/ 11048198 w 11505830"/>
              <a:gd name="connsiteY2" fmla="*/ 0 h 7484992"/>
              <a:gd name="connsiteX3" fmla="*/ 11505830 w 11505830"/>
              <a:gd name="connsiteY3" fmla="*/ 457632 h 7484992"/>
              <a:gd name="connsiteX4" fmla="*/ 11505830 w 11505830"/>
              <a:gd name="connsiteY4" fmla="*/ 7027360 h 7484992"/>
              <a:gd name="connsiteX5" fmla="*/ 11048198 w 11505830"/>
              <a:gd name="connsiteY5" fmla="*/ 7484992 h 7484992"/>
              <a:gd name="connsiteX6" fmla="*/ 457632 w 11505830"/>
              <a:gd name="connsiteY6" fmla="*/ 7484992 h 7484992"/>
              <a:gd name="connsiteX7" fmla="*/ 0 w 11505830"/>
              <a:gd name="connsiteY7" fmla="*/ 7027360 h 7484992"/>
              <a:gd name="connsiteX8" fmla="*/ 0 w 11505830"/>
              <a:gd name="connsiteY8" fmla="*/ 457632 h 7484992"/>
              <a:gd name="connsiteX0" fmla="*/ 161093 w 11666923"/>
              <a:gd name="connsiteY0" fmla="*/ 457632 h 7484992"/>
              <a:gd name="connsiteX1" fmla="*/ 98025 w 11666923"/>
              <a:gd name="connsiteY1" fmla="*/ 38100 h 7484992"/>
              <a:gd name="connsiteX2" fmla="*/ 11209291 w 11666923"/>
              <a:gd name="connsiteY2" fmla="*/ 0 h 7484992"/>
              <a:gd name="connsiteX3" fmla="*/ 11666923 w 11666923"/>
              <a:gd name="connsiteY3" fmla="*/ 457632 h 7484992"/>
              <a:gd name="connsiteX4" fmla="*/ 11666923 w 11666923"/>
              <a:gd name="connsiteY4" fmla="*/ 7027360 h 7484992"/>
              <a:gd name="connsiteX5" fmla="*/ 11209291 w 11666923"/>
              <a:gd name="connsiteY5" fmla="*/ 7484992 h 7484992"/>
              <a:gd name="connsiteX6" fmla="*/ 618725 w 11666923"/>
              <a:gd name="connsiteY6" fmla="*/ 7484992 h 7484992"/>
              <a:gd name="connsiteX7" fmla="*/ 161093 w 11666923"/>
              <a:gd name="connsiteY7" fmla="*/ 7027360 h 7484992"/>
              <a:gd name="connsiteX8" fmla="*/ 161093 w 11666923"/>
              <a:gd name="connsiteY8" fmla="*/ 457632 h 7484992"/>
              <a:gd name="connsiteX0" fmla="*/ 64263 w 11570093"/>
              <a:gd name="connsiteY0" fmla="*/ 457632 h 7484992"/>
              <a:gd name="connsiteX1" fmla="*/ 1195 w 11570093"/>
              <a:gd name="connsiteY1" fmla="*/ 38100 h 7484992"/>
              <a:gd name="connsiteX2" fmla="*/ 11112461 w 11570093"/>
              <a:gd name="connsiteY2" fmla="*/ 0 h 7484992"/>
              <a:gd name="connsiteX3" fmla="*/ 11570093 w 11570093"/>
              <a:gd name="connsiteY3" fmla="*/ 457632 h 7484992"/>
              <a:gd name="connsiteX4" fmla="*/ 11570093 w 11570093"/>
              <a:gd name="connsiteY4" fmla="*/ 7027360 h 7484992"/>
              <a:gd name="connsiteX5" fmla="*/ 11112461 w 11570093"/>
              <a:gd name="connsiteY5" fmla="*/ 7484992 h 7484992"/>
              <a:gd name="connsiteX6" fmla="*/ 521895 w 11570093"/>
              <a:gd name="connsiteY6" fmla="*/ 7484992 h 7484992"/>
              <a:gd name="connsiteX7" fmla="*/ 64263 w 11570093"/>
              <a:gd name="connsiteY7" fmla="*/ 7027360 h 7484992"/>
              <a:gd name="connsiteX8" fmla="*/ 64263 w 11570093"/>
              <a:gd name="connsiteY8" fmla="*/ 457632 h 7484992"/>
              <a:gd name="connsiteX0" fmla="*/ 4769 w 11510599"/>
              <a:gd name="connsiteY0" fmla="*/ 457632 h 7484992"/>
              <a:gd name="connsiteX1" fmla="*/ 5201 w 11510599"/>
              <a:gd name="connsiteY1" fmla="*/ 50800 h 7484992"/>
              <a:gd name="connsiteX2" fmla="*/ 11052967 w 11510599"/>
              <a:gd name="connsiteY2" fmla="*/ 0 h 7484992"/>
              <a:gd name="connsiteX3" fmla="*/ 11510599 w 11510599"/>
              <a:gd name="connsiteY3" fmla="*/ 457632 h 7484992"/>
              <a:gd name="connsiteX4" fmla="*/ 11510599 w 11510599"/>
              <a:gd name="connsiteY4" fmla="*/ 7027360 h 7484992"/>
              <a:gd name="connsiteX5" fmla="*/ 11052967 w 11510599"/>
              <a:gd name="connsiteY5" fmla="*/ 7484992 h 7484992"/>
              <a:gd name="connsiteX6" fmla="*/ 462401 w 11510599"/>
              <a:gd name="connsiteY6" fmla="*/ 7484992 h 7484992"/>
              <a:gd name="connsiteX7" fmla="*/ 4769 w 11510599"/>
              <a:gd name="connsiteY7" fmla="*/ 7027360 h 7484992"/>
              <a:gd name="connsiteX8" fmla="*/ 4769 w 11510599"/>
              <a:gd name="connsiteY8" fmla="*/ 457632 h 7484992"/>
              <a:gd name="connsiteX0" fmla="*/ 4769 w 11510599"/>
              <a:gd name="connsiteY0" fmla="*/ 457632 h 7486914"/>
              <a:gd name="connsiteX1" fmla="*/ 5201 w 11510599"/>
              <a:gd name="connsiteY1" fmla="*/ 50800 h 7486914"/>
              <a:gd name="connsiteX2" fmla="*/ 11052967 w 11510599"/>
              <a:gd name="connsiteY2" fmla="*/ 0 h 7486914"/>
              <a:gd name="connsiteX3" fmla="*/ 11510599 w 11510599"/>
              <a:gd name="connsiteY3" fmla="*/ 457632 h 7486914"/>
              <a:gd name="connsiteX4" fmla="*/ 11510599 w 11510599"/>
              <a:gd name="connsiteY4" fmla="*/ 7027360 h 7486914"/>
              <a:gd name="connsiteX5" fmla="*/ 11052967 w 11510599"/>
              <a:gd name="connsiteY5" fmla="*/ 7484992 h 7486914"/>
              <a:gd name="connsiteX6" fmla="*/ 462401 w 11510599"/>
              <a:gd name="connsiteY6" fmla="*/ 7484992 h 7486914"/>
              <a:gd name="connsiteX7" fmla="*/ 4769 w 11510599"/>
              <a:gd name="connsiteY7" fmla="*/ 7027360 h 7486914"/>
              <a:gd name="connsiteX8" fmla="*/ 4769 w 11510599"/>
              <a:gd name="connsiteY8" fmla="*/ 457632 h 7486914"/>
              <a:gd name="connsiteX0" fmla="*/ 4769 w 11510599"/>
              <a:gd name="connsiteY0" fmla="*/ 457632 h 7524764"/>
              <a:gd name="connsiteX1" fmla="*/ 5201 w 11510599"/>
              <a:gd name="connsiteY1" fmla="*/ 50800 h 7524764"/>
              <a:gd name="connsiteX2" fmla="*/ 11052967 w 11510599"/>
              <a:gd name="connsiteY2" fmla="*/ 0 h 7524764"/>
              <a:gd name="connsiteX3" fmla="*/ 11510599 w 11510599"/>
              <a:gd name="connsiteY3" fmla="*/ 457632 h 7524764"/>
              <a:gd name="connsiteX4" fmla="*/ 11510599 w 11510599"/>
              <a:gd name="connsiteY4" fmla="*/ 7027360 h 7524764"/>
              <a:gd name="connsiteX5" fmla="*/ 11052967 w 11510599"/>
              <a:gd name="connsiteY5" fmla="*/ 7484992 h 7524764"/>
              <a:gd name="connsiteX6" fmla="*/ 17901 w 11510599"/>
              <a:gd name="connsiteY6" fmla="*/ 7523092 h 7524764"/>
              <a:gd name="connsiteX7" fmla="*/ 4769 w 11510599"/>
              <a:gd name="connsiteY7" fmla="*/ 7027360 h 7524764"/>
              <a:gd name="connsiteX8" fmla="*/ 4769 w 11510599"/>
              <a:gd name="connsiteY8" fmla="*/ 457632 h 7524764"/>
              <a:gd name="connsiteX0" fmla="*/ 20536 w 11526366"/>
              <a:gd name="connsiteY0" fmla="*/ 457632 h 7484992"/>
              <a:gd name="connsiteX1" fmla="*/ 20968 w 11526366"/>
              <a:gd name="connsiteY1" fmla="*/ 50800 h 7484992"/>
              <a:gd name="connsiteX2" fmla="*/ 11068734 w 11526366"/>
              <a:gd name="connsiteY2" fmla="*/ 0 h 7484992"/>
              <a:gd name="connsiteX3" fmla="*/ 11526366 w 11526366"/>
              <a:gd name="connsiteY3" fmla="*/ 457632 h 7484992"/>
              <a:gd name="connsiteX4" fmla="*/ 11526366 w 11526366"/>
              <a:gd name="connsiteY4" fmla="*/ 7027360 h 7484992"/>
              <a:gd name="connsiteX5" fmla="*/ 11068734 w 11526366"/>
              <a:gd name="connsiteY5" fmla="*/ 7484992 h 7484992"/>
              <a:gd name="connsiteX6" fmla="*/ 8268 w 11526366"/>
              <a:gd name="connsiteY6" fmla="*/ 7472292 h 7484992"/>
              <a:gd name="connsiteX7" fmla="*/ 20536 w 11526366"/>
              <a:gd name="connsiteY7" fmla="*/ 7027360 h 7484992"/>
              <a:gd name="connsiteX8" fmla="*/ 20536 w 11526366"/>
              <a:gd name="connsiteY8" fmla="*/ 457632 h 7484992"/>
              <a:gd name="connsiteX0" fmla="*/ 4769 w 11510599"/>
              <a:gd name="connsiteY0" fmla="*/ 457632 h 7499523"/>
              <a:gd name="connsiteX1" fmla="*/ 5201 w 11510599"/>
              <a:gd name="connsiteY1" fmla="*/ 50800 h 7499523"/>
              <a:gd name="connsiteX2" fmla="*/ 11052967 w 11510599"/>
              <a:gd name="connsiteY2" fmla="*/ 0 h 7499523"/>
              <a:gd name="connsiteX3" fmla="*/ 11510599 w 11510599"/>
              <a:gd name="connsiteY3" fmla="*/ 457632 h 7499523"/>
              <a:gd name="connsiteX4" fmla="*/ 11510599 w 11510599"/>
              <a:gd name="connsiteY4" fmla="*/ 7027360 h 7499523"/>
              <a:gd name="connsiteX5" fmla="*/ 11052967 w 11510599"/>
              <a:gd name="connsiteY5" fmla="*/ 7484992 h 7499523"/>
              <a:gd name="connsiteX6" fmla="*/ 17901 w 11510599"/>
              <a:gd name="connsiteY6" fmla="*/ 7497692 h 7499523"/>
              <a:gd name="connsiteX7" fmla="*/ 4769 w 11510599"/>
              <a:gd name="connsiteY7" fmla="*/ 7027360 h 7499523"/>
              <a:gd name="connsiteX8" fmla="*/ 4769 w 11510599"/>
              <a:gd name="connsiteY8" fmla="*/ 457632 h 7499523"/>
              <a:gd name="connsiteX0" fmla="*/ 5270 w 11511100"/>
              <a:gd name="connsiteY0" fmla="*/ 457632 h 7499523"/>
              <a:gd name="connsiteX1" fmla="*/ 5702 w 11511100"/>
              <a:gd name="connsiteY1" fmla="*/ 50800 h 7499523"/>
              <a:gd name="connsiteX2" fmla="*/ 11053468 w 11511100"/>
              <a:gd name="connsiteY2" fmla="*/ 0 h 7499523"/>
              <a:gd name="connsiteX3" fmla="*/ 11511100 w 11511100"/>
              <a:gd name="connsiteY3" fmla="*/ 457632 h 7499523"/>
              <a:gd name="connsiteX4" fmla="*/ 11511100 w 11511100"/>
              <a:gd name="connsiteY4" fmla="*/ 7027360 h 7499523"/>
              <a:gd name="connsiteX5" fmla="*/ 11053468 w 11511100"/>
              <a:gd name="connsiteY5" fmla="*/ 7484992 h 7499523"/>
              <a:gd name="connsiteX6" fmla="*/ 13293 w 11511100"/>
              <a:gd name="connsiteY6" fmla="*/ 7497692 h 7499523"/>
              <a:gd name="connsiteX7" fmla="*/ 5270 w 11511100"/>
              <a:gd name="connsiteY7" fmla="*/ 7027360 h 7499523"/>
              <a:gd name="connsiteX8" fmla="*/ 5270 w 11511100"/>
              <a:gd name="connsiteY8" fmla="*/ 457632 h 7499523"/>
              <a:gd name="connsiteX0" fmla="*/ 8885 w 11514715"/>
              <a:gd name="connsiteY0" fmla="*/ 457632 h 7498604"/>
              <a:gd name="connsiteX1" fmla="*/ 9317 w 11514715"/>
              <a:gd name="connsiteY1" fmla="*/ 50800 h 7498604"/>
              <a:gd name="connsiteX2" fmla="*/ 11057083 w 11514715"/>
              <a:gd name="connsiteY2" fmla="*/ 0 h 7498604"/>
              <a:gd name="connsiteX3" fmla="*/ 11514715 w 11514715"/>
              <a:gd name="connsiteY3" fmla="*/ 457632 h 7498604"/>
              <a:gd name="connsiteX4" fmla="*/ 11514715 w 11514715"/>
              <a:gd name="connsiteY4" fmla="*/ 7027360 h 7498604"/>
              <a:gd name="connsiteX5" fmla="*/ 11057083 w 11514715"/>
              <a:gd name="connsiteY5" fmla="*/ 7484992 h 7498604"/>
              <a:gd name="connsiteX6" fmla="*/ 16908 w 11514715"/>
              <a:gd name="connsiteY6" fmla="*/ 7497692 h 7498604"/>
              <a:gd name="connsiteX7" fmla="*/ 8885 w 11514715"/>
              <a:gd name="connsiteY7" fmla="*/ 7027360 h 7498604"/>
              <a:gd name="connsiteX8" fmla="*/ 8885 w 11514715"/>
              <a:gd name="connsiteY8" fmla="*/ 457632 h 7498604"/>
              <a:gd name="connsiteX0" fmla="*/ 6492 w 11512322"/>
              <a:gd name="connsiteY0" fmla="*/ 457632 h 7498640"/>
              <a:gd name="connsiteX1" fmla="*/ 6924 w 11512322"/>
              <a:gd name="connsiteY1" fmla="*/ 50800 h 7498640"/>
              <a:gd name="connsiteX2" fmla="*/ 11054690 w 11512322"/>
              <a:gd name="connsiteY2" fmla="*/ 0 h 7498640"/>
              <a:gd name="connsiteX3" fmla="*/ 11512322 w 11512322"/>
              <a:gd name="connsiteY3" fmla="*/ 457632 h 7498640"/>
              <a:gd name="connsiteX4" fmla="*/ 11512322 w 11512322"/>
              <a:gd name="connsiteY4" fmla="*/ 7027360 h 7498640"/>
              <a:gd name="connsiteX5" fmla="*/ 11054690 w 11512322"/>
              <a:gd name="connsiteY5" fmla="*/ 7484992 h 7498640"/>
              <a:gd name="connsiteX6" fmla="*/ 14515 w 11512322"/>
              <a:gd name="connsiteY6" fmla="*/ 7497692 h 7498640"/>
              <a:gd name="connsiteX7" fmla="*/ 11601 w 11512322"/>
              <a:gd name="connsiteY7" fmla="*/ 7047794 h 7498640"/>
              <a:gd name="connsiteX8" fmla="*/ 6492 w 11512322"/>
              <a:gd name="connsiteY8" fmla="*/ 457632 h 7498640"/>
              <a:gd name="connsiteX0" fmla="*/ 8885 w 11514715"/>
              <a:gd name="connsiteY0" fmla="*/ 457632 h 7498311"/>
              <a:gd name="connsiteX1" fmla="*/ 9317 w 11514715"/>
              <a:gd name="connsiteY1" fmla="*/ 50800 h 7498311"/>
              <a:gd name="connsiteX2" fmla="*/ 11057083 w 11514715"/>
              <a:gd name="connsiteY2" fmla="*/ 0 h 7498311"/>
              <a:gd name="connsiteX3" fmla="*/ 11514715 w 11514715"/>
              <a:gd name="connsiteY3" fmla="*/ 457632 h 7498311"/>
              <a:gd name="connsiteX4" fmla="*/ 11514715 w 11514715"/>
              <a:gd name="connsiteY4" fmla="*/ 7027360 h 7498311"/>
              <a:gd name="connsiteX5" fmla="*/ 11057083 w 11514715"/>
              <a:gd name="connsiteY5" fmla="*/ 7484992 h 7498311"/>
              <a:gd name="connsiteX6" fmla="*/ 16908 w 11514715"/>
              <a:gd name="connsiteY6" fmla="*/ 7497692 h 7498311"/>
              <a:gd name="connsiteX7" fmla="*/ 8885 w 11514715"/>
              <a:gd name="connsiteY7" fmla="*/ 6777050 h 7498311"/>
              <a:gd name="connsiteX8" fmla="*/ 8885 w 11514715"/>
              <a:gd name="connsiteY8" fmla="*/ 457632 h 7498311"/>
              <a:gd name="connsiteX0" fmla="*/ 4769 w 11510599"/>
              <a:gd name="connsiteY0" fmla="*/ 457632 h 7484992"/>
              <a:gd name="connsiteX1" fmla="*/ 5201 w 11510599"/>
              <a:gd name="connsiteY1" fmla="*/ 50800 h 7484992"/>
              <a:gd name="connsiteX2" fmla="*/ 11052967 w 11510599"/>
              <a:gd name="connsiteY2" fmla="*/ 0 h 7484992"/>
              <a:gd name="connsiteX3" fmla="*/ 11510599 w 11510599"/>
              <a:gd name="connsiteY3" fmla="*/ 457632 h 7484992"/>
              <a:gd name="connsiteX4" fmla="*/ 11510599 w 11510599"/>
              <a:gd name="connsiteY4" fmla="*/ 7027360 h 7484992"/>
              <a:gd name="connsiteX5" fmla="*/ 11052967 w 11510599"/>
              <a:gd name="connsiteY5" fmla="*/ 7484992 h 7484992"/>
              <a:gd name="connsiteX6" fmla="*/ 4769 w 11510599"/>
              <a:gd name="connsiteY6" fmla="*/ 6777050 h 7484992"/>
              <a:gd name="connsiteX7" fmla="*/ 4769 w 11510599"/>
              <a:gd name="connsiteY7" fmla="*/ 457632 h 7484992"/>
              <a:gd name="connsiteX0" fmla="*/ 5108 w 11510938"/>
              <a:gd name="connsiteY0" fmla="*/ 457632 h 7507549"/>
              <a:gd name="connsiteX1" fmla="*/ 5540 w 11510938"/>
              <a:gd name="connsiteY1" fmla="*/ 50800 h 7507549"/>
              <a:gd name="connsiteX2" fmla="*/ 11053306 w 11510938"/>
              <a:gd name="connsiteY2" fmla="*/ 0 h 7507549"/>
              <a:gd name="connsiteX3" fmla="*/ 11510938 w 11510938"/>
              <a:gd name="connsiteY3" fmla="*/ 457632 h 7507549"/>
              <a:gd name="connsiteX4" fmla="*/ 11510938 w 11510938"/>
              <a:gd name="connsiteY4" fmla="*/ 7027360 h 7507549"/>
              <a:gd name="connsiteX5" fmla="*/ 11053306 w 11510938"/>
              <a:gd name="connsiteY5" fmla="*/ 7484992 h 7507549"/>
              <a:gd name="connsiteX6" fmla="*/ 0 w 11510938"/>
              <a:gd name="connsiteY6" fmla="*/ 7507549 h 7507549"/>
              <a:gd name="connsiteX7" fmla="*/ 5108 w 11510938"/>
              <a:gd name="connsiteY7" fmla="*/ 457632 h 7507549"/>
              <a:gd name="connsiteX0" fmla="*/ 5108 w 12042868"/>
              <a:gd name="connsiteY0" fmla="*/ 705789 h 7755706"/>
              <a:gd name="connsiteX1" fmla="*/ 11053306 w 12042868"/>
              <a:gd name="connsiteY1" fmla="*/ 248157 h 7755706"/>
              <a:gd name="connsiteX2" fmla="*/ 11510938 w 12042868"/>
              <a:gd name="connsiteY2" fmla="*/ 705789 h 7755706"/>
              <a:gd name="connsiteX3" fmla="*/ 11510938 w 12042868"/>
              <a:gd name="connsiteY3" fmla="*/ 7275517 h 7755706"/>
              <a:gd name="connsiteX4" fmla="*/ 11053306 w 12042868"/>
              <a:gd name="connsiteY4" fmla="*/ 7733149 h 7755706"/>
              <a:gd name="connsiteX5" fmla="*/ 0 w 12042868"/>
              <a:gd name="connsiteY5" fmla="*/ 7755706 h 7755706"/>
              <a:gd name="connsiteX6" fmla="*/ 5108 w 12042868"/>
              <a:gd name="connsiteY6" fmla="*/ 705789 h 7755706"/>
              <a:gd name="connsiteX0" fmla="*/ 5108 w 12042868"/>
              <a:gd name="connsiteY0" fmla="*/ 457632 h 7507549"/>
              <a:gd name="connsiteX1" fmla="*/ 11053306 w 12042868"/>
              <a:gd name="connsiteY1" fmla="*/ 0 h 7507549"/>
              <a:gd name="connsiteX2" fmla="*/ 11510938 w 12042868"/>
              <a:gd name="connsiteY2" fmla="*/ 457632 h 7507549"/>
              <a:gd name="connsiteX3" fmla="*/ 11510938 w 12042868"/>
              <a:gd name="connsiteY3" fmla="*/ 7027360 h 7507549"/>
              <a:gd name="connsiteX4" fmla="*/ 11053306 w 12042868"/>
              <a:gd name="connsiteY4" fmla="*/ 7484992 h 7507549"/>
              <a:gd name="connsiteX5" fmla="*/ 0 w 12042868"/>
              <a:gd name="connsiteY5" fmla="*/ 7507549 h 7507549"/>
              <a:gd name="connsiteX6" fmla="*/ 5108 w 12042868"/>
              <a:gd name="connsiteY6" fmla="*/ 457632 h 7507549"/>
              <a:gd name="connsiteX0" fmla="*/ 5108 w 12042868"/>
              <a:gd name="connsiteY0" fmla="*/ 53490 h 7532510"/>
              <a:gd name="connsiteX1" fmla="*/ 11053306 w 12042868"/>
              <a:gd name="connsiteY1" fmla="*/ 24961 h 7532510"/>
              <a:gd name="connsiteX2" fmla="*/ 11510938 w 12042868"/>
              <a:gd name="connsiteY2" fmla="*/ 482593 h 7532510"/>
              <a:gd name="connsiteX3" fmla="*/ 11510938 w 12042868"/>
              <a:gd name="connsiteY3" fmla="*/ 7052321 h 7532510"/>
              <a:gd name="connsiteX4" fmla="*/ 11053306 w 12042868"/>
              <a:gd name="connsiteY4" fmla="*/ 7509953 h 7532510"/>
              <a:gd name="connsiteX5" fmla="*/ 0 w 12042868"/>
              <a:gd name="connsiteY5" fmla="*/ 7532510 h 7532510"/>
              <a:gd name="connsiteX6" fmla="*/ 5108 w 12042868"/>
              <a:gd name="connsiteY6" fmla="*/ 53490 h 7532510"/>
              <a:gd name="connsiteX0" fmla="*/ 5108 w 12042868"/>
              <a:gd name="connsiteY0" fmla="*/ 54314 h 7533334"/>
              <a:gd name="connsiteX1" fmla="*/ 11053306 w 12042868"/>
              <a:gd name="connsiteY1" fmla="*/ 25785 h 7533334"/>
              <a:gd name="connsiteX2" fmla="*/ 11510938 w 12042868"/>
              <a:gd name="connsiteY2" fmla="*/ 483417 h 7533334"/>
              <a:gd name="connsiteX3" fmla="*/ 11510938 w 12042868"/>
              <a:gd name="connsiteY3" fmla="*/ 7053145 h 7533334"/>
              <a:gd name="connsiteX4" fmla="*/ 11053306 w 12042868"/>
              <a:gd name="connsiteY4" fmla="*/ 7510777 h 7533334"/>
              <a:gd name="connsiteX5" fmla="*/ 0 w 12042868"/>
              <a:gd name="connsiteY5" fmla="*/ 7533334 h 7533334"/>
              <a:gd name="connsiteX6" fmla="*/ 5108 w 12042868"/>
              <a:gd name="connsiteY6" fmla="*/ 54314 h 7533334"/>
              <a:gd name="connsiteX0" fmla="*/ 809871 w 12763045"/>
              <a:gd name="connsiteY0" fmla="*/ 571274 h 8050294"/>
              <a:gd name="connsiteX1" fmla="*/ 11725251 w 12763045"/>
              <a:gd name="connsiteY1" fmla="*/ 568287 h 8050294"/>
              <a:gd name="connsiteX2" fmla="*/ 12315701 w 12763045"/>
              <a:gd name="connsiteY2" fmla="*/ 1000377 h 8050294"/>
              <a:gd name="connsiteX3" fmla="*/ 12315701 w 12763045"/>
              <a:gd name="connsiteY3" fmla="*/ 7570105 h 8050294"/>
              <a:gd name="connsiteX4" fmla="*/ 11858069 w 12763045"/>
              <a:gd name="connsiteY4" fmla="*/ 8027737 h 8050294"/>
              <a:gd name="connsiteX5" fmla="*/ 804763 w 12763045"/>
              <a:gd name="connsiteY5" fmla="*/ 8050294 h 8050294"/>
              <a:gd name="connsiteX6" fmla="*/ 809871 w 12763045"/>
              <a:gd name="connsiteY6" fmla="*/ 571274 h 8050294"/>
              <a:gd name="connsiteX0" fmla="*/ 809871 w 12315701"/>
              <a:gd name="connsiteY0" fmla="*/ 554998 h 8034018"/>
              <a:gd name="connsiteX1" fmla="*/ 11725251 w 12315701"/>
              <a:gd name="connsiteY1" fmla="*/ 552011 h 8034018"/>
              <a:gd name="connsiteX2" fmla="*/ 12315701 w 12315701"/>
              <a:gd name="connsiteY2" fmla="*/ 984101 h 8034018"/>
              <a:gd name="connsiteX3" fmla="*/ 12315701 w 12315701"/>
              <a:gd name="connsiteY3" fmla="*/ 7553829 h 8034018"/>
              <a:gd name="connsiteX4" fmla="*/ 11858069 w 12315701"/>
              <a:gd name="connsiteY4" fmla="*/ 8011461 h 8034018"/>
              <a:gd name="connsiteX5" fmla="*/ 804763 w 12315701"/>
              <a:gd name="connsiteY5" fmla="*/ 8034018 h 8034018"/>
              <a:gd name="connsiteX6" fmla="*/ 809871 w 12315701"/>
              <a:gd name="connsiteY6" fmla="*/ 554998 h 8034018"/>
              <a:gd name="connsiteX0" fmla="*/ 5108 w 11510938"/>
              <a:gd name="connsiteY0" fmla="*/ 2988 h 7482008"/>
              <a:gd name="connsiteX1" fmla="*/ 10920488 w 11510938"/>
              <a:gd name="connsiteY1" fmla="*/ 1 h 7482008"/>
              <a:gd name="connsiteX2" fmla="*/ 11510938 w 11510938"/>
              <a:gd name="connsiteY2" fmla="*/ 432091 h 7482008"/>
              <a:gd name="connsiteX3" fmla="*/ 11510938 w 11510938"/>
              <a:gd name="connsiteY3" fmla="*/ 7001819 h 7482008"/>
              <a:gd name="connsiteX4" fmla="*/ 11053306 w 11510938"/>
              <a:gd name="connsiteY4" fmla="*/ 7459451 h 7482008"/>
              <a:gd name="connsiteX5" fmla="*/ 0 w 11510938"/>
              <a:gd name="connsiteY5" fmla="*/ 7482008 h 7482008"/>
              <a:gd name="connsiteX6" fmla="*/ 5108 w 11510938"/>
              <a:gd name="connsiteY6" fmla="*/ 2988 h 7482008"/>
              <a:gd name="connsiteX0" fmla="*/ 5108 w 11510938"/>
              <a:gd name="connsiteY0" fmla="*/ 6959 h 7485979"/>
              <a:gd name="connsiteX1" fmla="*/ 10920488 w 11510938"/>
              <a:gd name="connsiteY1" fmla="*/ 3972 h 7485979"/>
              <a:gd name="connsiteX2" fmla="*/ 11510938 w 11510938"/>
              <a:gd name="connsiteY2" fmla="*/ 436062 h 7485979"/>
              <a:gd name="connsiteX3" fmla="*/ 11510938 w 11510938"/>
              <a:gd name="connsiteY3" fmla="*/ 7005790 h 7485979"/>
              <a:gd name="connsiteX4" fmla="*/ 11053306 w 11510938"/>
              <a:gd name="connsiteY4" fmla="*/ 7463422 h 7485979"/>
              <a:gd name="connsiteX5" fmla="*/ 0 w 11510938"/>
              <a:gd name="connsiteY5" fmla="*/ 7485979 h 7485979"/>
              <a:gd name="connsiteX6" fmla="*/ 5108 w 11510938"/>
              <a:gd name="connsiteY6" fmla="*/ 6959 h 7485979"/>
              <a:gd name="connsiteX0" fmla="*/ 5108 w 11510938"/>
              <a:gd name="connsiteY0" fmla="*/ 6959 h 7485979"/>
              <a:gd name="connsiteX1" fmla="*/ 10920488 w 11510938"/>
              <a:gd name="connsiteY1" fmla="*/ 3972 h 7485979"/>
              <a:gd name="connsiteX2" fmla="*/ 11510938 w 11510938"/>
              <a:gd name="connsiteY2" fmla="*/ 436062 h 7485979"/>
              <a:gd name="connsiteX3" fmla="*/ 11510938 w 11510938"/>
              <a:gd name="connsiteY3" fmla="*/ 7005790 h 7485979"/>
              <a:gd name="connsiteX4" fmla="*/ 11053306 w 11510938"/>
              <a:gd name="connsiteY4" fmla="*/ 7463422 h 7485979"/>
              <a:gd name="connsiteX5" fmla="*/ 0 w 11510938"/>
              <a:gd name="connsiteY5" fmla="*/ 7485979 h 7485979"/>
              <a:gd name="connsiteX6" fmla="*/ 5108 w 11510938"/>
              <a:gd name="connsiteY6" fmla="*/ 6959 h 7485979"/>
              <a:gd name="connsiteX0" fmla="*/ 5108 w 11510938"/>
              <a:gd name="connsiteY0" fmla="*/ 3091 h 7482111"/>
              <a:gd name="connsiteX1" fmla="*/ 10920488 w 11510938"/>
              <a:gd name="connsiteY1" fmla="*/ 104 h 7482111"/>
              <a:gd name="connsiteX2" fmla="*/ 11510938 w 11510938"/>
              <a:gd name="connsiteY2" fmla="*/ 432194 h 7482111"/>
              <a:gd name="connsiteX3" fmla="*/ 11510938 w 11510938"/>
              <a:gd name="connsiteY3" fmla="*/ 7001922 h 7482111"/>
              <a:gd name="connsiteX4" fmla="*/ 11053306 w 11510938"/>
              <a:gd name="connsiteY4" fmla="*/ 7459554 h 7482111"/>
              <a:gd name="connsiteX5" fmla="*/ 0 w 11510938"/>
              <a:gd name="connsiteY5" fmla="*/ 7482111 h 7482111"/>
              <a:gd name="connsiteX6" fmla="*/ 5108 w 11510938"/>
              <a:gd name="connsiteY6" fmla="*/ 3091 h 7482111"/>
              <a:gd name="connsiteX0" fmla="*/ 5108 w 11510938"/>
              <a:gd name="connsiteY0" fmla="*/ 3091 h 7482111"/>
              <a:gd name="connsiteX1" fmla="*/ 10920488 w 11510938"/>
              <a:gd name="connsiteY1" fmla="*/ 104 h 7482111"/>
              <a:gd name="connsiteX2" fmla="*/ 11510938 w 11510938"/>
              <a:gd name="connsiteY2" fmla="*/ 432194 h 7482111"/>
              <a:gd name="connsiteX3" fmla="*/ 11510938 w 11510938"/>
              <a:gd name="connsiteY3" fmla="*/ 7001922 h 7482111"/>
              <a:gd name="connsiteX4" fmla="*/ 11053306 w 11510938"/>
              <a:gd name="connsiteY4" fmla="*/ 7459554 h 7482111"/>
              <a:gd name="connsiteX5" fmla="*/ 0 w 11510938"/>
              <a:gd name="connsiteY5" fmla="*/ 7482111 h 7482111"/>
              <a:gd name="connsiteX6" fmla="*/ 5108 w 11510938"/>
              <a:gd name="connsiteY6" fmla="*/ 3091 h 748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0938" h="7482111">
                <a:moveTo>
                  <a:pt x="5108" y="3091"/>
                </a:moveTo>
                <a:cubicBezTo>
                  <a:pt x="6606" y="2535"/>
                  <a:pt x="10509823" y="5214"/>
                  <a:pt x="10920488" y="104"/>
                </a:cubicBezTo>
                <a:cubicBezTo>
                  <a:pt x="11331153" y="-5006"/>
                  <a:pt x="11510938" y="179451"/>
                  <a:pt x="11510938" y="432194"/>
                </a:cubicBezTo>
                <a:lnTo>
                  <a:pt x="11510938" y="7001922"/>
                </a:lnTo>
                <a:cubicBezTo>
                  <a:pt x="11510938" y="7254665"/>
                  <a:pt x="11306049" y="7459554"/>
                  <a:pt x="11053306" y="7459554"/>
                </a:cubicBezTo>
                <a:lnTo>
                  <a:pt x="0" y="7482111"/>
                </a:lnTo>
                <a:cubicBezTo>
                  <a:pt x="1703" y="5132139"/>
                  <a:pt x="2554" y="3742601"/>
                  <a:pt x="5108" y="3091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Textfeld 17">
            <a:extLst>
              <a:ext uri="{FF2B5EF4-FFF2-40B4-BE49-F238E27FC236}">
                <a16:creationId xmlns:a16="http://schemas.microsoft.com/office/drawing/2014/main" id="{1F3E0D38-7082-188B-98E9-43E9C30C7E4F}"/>
              </a:ext>
            </a:extLst>
          </p:cNvPr>
          <p:cNvSpPr txBox="1"/>
          <p:nvPr/>
        </p:nvSpPr>
        <p:spPr>
          <a:xfrm>
            <a:off x="890612" y="19963138"/>
            <a:ext cx="13435880" cy="1160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I sistemi di trattamento sviluppati da </a:t>
            </a:r>
            <a:r>
              <a:rPr lang="it-IT" sz="32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SIMAM S.p.A. – Gruppo Acea </a:t>
            </a:r>
            <a:r>
              <a:rPr lang="it-IT" sz="32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sono stati studiati e definiti in modo da </a:t>
            </a:r>
            <a:r>
              <a:rPr lang="it-IT" sz="32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integrare il sistema di trattamento </a:t>
            </a:r>
            <a:r>
              <a:rPr lang="it-IT" sz="3200" b="1" dirty="0" err="1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iWAYS</a:t>
            </a:r>
            <a:r>
              <a:rPr lang="it-IT" sz="32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 nel sistema di trattamento generale </a:t>
            </a:r>
            <a:r>
              <a:rPr lang="it-IT" sz="32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già </a:t>
            </a:r>
            <a:r>
              <a:rPr lang="it-IT" sz="32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esistente negli Stabilimenti</a:t>
            </a:r>
            <a:r>
              <a:rPr lang="it-IT" sz="32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, anche al fine di realizzare </a:t>
            </a:r>
            <a:r>
              <a:rPr lang="it-IT" sz="32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sistemi a ciclo chiuso senza produzione di rifiuti </a:t>
            </a:r>
            <a:r>
              <a:rPr lang="it-IT" sz="32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aggiuntivi da gestire.</a:t>
            </a:r>
            <a:r>
              <a:rPr lang="de-DE" sz="32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‬</a:t>
            </a:r>
          </a:p>
          <a:p>
            <a:pPr algn="just"/>
            <a:endParaRPr lang="de-DE" sz="3200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r>
              <a:rPr lang="it-IT" sz="32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Di seguito si riportano gli </a:t>
            </a:r>
            <a:r>
              <a:rPr lang="it-IT" sz="32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schemi a blocchi rappresentanti l’integrazione del nuovo sistema </a:t>
            </a:r>
            <a:r>
              <a:rPr lang="it-IT" sz="3200" b="1" dirty="0" err="1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iWAYS</a:t>
            </a:r>
            <a:r>
              <a:rPr lang="it-IT" sz="32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 con gli esistenti sistemi nei due casi studio di SIMAM S.p.A.</a:t>
            </a:r>
          </a:p>
          <a:p>
            <a:pPr algn="just"/>
            <a:endParaRPr lang="it-IT" sz="2400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r>
              <a:rPr lang="it-IT" sz="3400" b="1" i="1" u="sng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Settore ceramico (DC#1 – Atlas Concorde, Italia)</a:t>
            </a: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>
              <a:spcBef>
                <a:spcPts val="1800"/>
              </a:spcBef>
            </a:pPr>
            <a:r>
              <a:rPr lang="it-IT" sz="3400" b="1" i="1" u="sng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Settore chimico (DC#2 – </a:t>
            </a:r>
            <a:r>
              <a:rPr lang="it-IT" sz="3400" b="1" i="1" u="sng" dirty="0" err="1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Alufluor</a:t>
            </a:r>
            <a:r>
              <a:rPr lang="it-IT" sz="3400" b="1" i="1" u="sng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, Svezia)</a:t>
            </a:r>
            <a:endParaRPr lang="de-DE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it-IT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/>
            <a:endParaRPr lang="de-DE" sz="3400" b="1" i="1" u="sng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A6929655-58F0-F884-02CA-7C4F643CDC15}"/>
              </a:ext>
            </a:extLst>
          </p:cNvPr>
          <p:cNvSpPr/>
          <p:nvPr/>
        </p:nvSpPr>
        <p:spPr>
          <a:xfrm>
            <a:off x="552129" y="35450724"/>
            <a:ext cx="14423805" cy="3562553"/>
          </a:xfrm>
          <a:prstGeom prst="roundRect">
            <a:avLst>
              <a:gd name="adj" fmla="val 9181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5391E9-81FD-8E7F-B547-8B5831A32873}"/>
              </a:ext>
            </a:extLst>
          </p:cNvPr>
          <p:cNvSpPr txBox="1"/>
          <p:nvPr/>
        </p:nvSpPr>
        <p:spPr>
          <a:xfrm>
            <a:off x="1341910" y="4769358"/>
            <a:ext cx="276842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iWAYS</a:t>
            </a:r>
            <a:r>
              <a:rPr lang="en-US" sz="6600" b="1" i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- Innovative </a:t>
            </a:r>
            <a:r>
              <a:rPr lang="en-US" sz="6600" b="1" i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WAter</a:t>
            </a:r>
            <a:r>
              <a:rPr lang="en-US" sz="6600" b="1" i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</a:t>
            </a:r>
            <a:r>
              <a:rPr lang="en-US" sz="6600" b="1" i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recoverY</a:t>
            </a:r>
            <a:r>
              <a:rPr lang="en-US" sz="6600" b="1" i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Solutions through recycling of heat, materials and water across multiple sectors</a:t>
            </a:r>
            <a:r>
              <a:rPr lang="en-US" sz="6600" b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per </a:t>
            </a:r>
            <a:r>
              <a:rPr lang="en-US" sz="6600" b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affrontare</a:t>
            </a:r>
            <a:r>
              <a:rPr lang="en-US" sz="6600" b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le </a:t>
            </a:r>
            <a:r>
              <a:rPr lang="en-US" sz="6600" b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sfide</a:t>
            </a:r>
            <a:r>
              <a:rPr lang="en-US" sz="6600" b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</a:t>
            </a:r>
            <a:r>
              <a:rPr lang="en-US" sz="6600" b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ambientali</a:t>
            </a:r>
            <a:r>
              <a:rPr lang="en-US" sz="6600" b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e </a:t>
            </a:r>
            <a:r>
              <a:rPr lang="en-US" sz="6600" b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definire</a:t>
            </a:r>
            <a:r>
              <a:rPr lang="en-US" sz="6600" b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</a:t>
            </a:r>
            <a:r>
              <a:rPr lang="en-US" sz="6600" b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nuovi</a:t>
            </a:r>
            <a:r>
              <a:rPr lang="en-US" sz="6600" b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</a:t>
            </a:r>
            <a:r>
              <a:rPr lang="en-US" sz="6600" b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modelli</a:t>
            </a:r>
            <a:r>
              <a:rPr lang="en-US" sz="6600" b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in </a:t>
            </a:r>
            <a:r>
              <a:rPr lang="en-US" sz="6600" b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ottica</a:t>
            </a:r>
            <a:r>
              <a:rPr lang="en-US" sz="6600" b="1" kern="14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</a:t>
            </a:r>
            <a:r>
              <a:rPr lang="en-US" sz="6600" b="1" kern="1400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circolare</a:t>
            </a:r>
            <a:endParaRPr lang="de-DE" sz="6600" b="1" dirty="0">
              <a:solidFill>
                <a:schemeClr val="bg1"/>
              </a:solidFill>
              <a:effectLst/>
              <a:latin typeface="Heebo" pitchFamily="2" charset="-79"/>
              <a:ea typeface="Times New Roman" panose="02020603050405020304" pitchFamily="18" charset="0"/>
              <a:cs typeface="Heebo" pitchFamily="2" charset="-79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A27C51-F556-B72C-159E-F3AA70DEABB4}"/>
              </a:ext>
            </a:extLst>
          </p:cNvPr>
          <p:cNvSpPr txBox="1"/>
          <p:nvPr/>
        </p:nvSpPr>
        <p:spPr>
          <a:xfrm>
            <a:off x="1682723" y="8195961"/>
            <a:ext cx="27343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Maria Grazia Asci </a:t>
            </a:r>
            <a:r>
              <a:rPr lang="it-IT" sz="3600" i="1" baseline="300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1</a:t>
            </a:r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, Daniele Matteucci </a:t>
            </a:r>
            <a:r>
              <a:rPr lang="it-IT" sz="3600" i="1" baseline="300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1</a:t>
            </a:r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, Davide Carlini </a:t>
            </a:r>
            <a:r>
              <a:rPr lang="it-IT" sz="3600" i="1" baseline="300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1</a:t>
            </a:r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, </a:t>
            </a:r>
            <a:r>
              <a:rPr lang="de-DE" sz="3600" dirty="0">
                <a:solidFill>
                  <a:schemeClr val="bg1"/>
                </a:solidFill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</a:t>
            </a:r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Luca Montorsi </a:t>
            </a:r>
            <a:r>
              <a:rPr lang="it-IT" sz="3600" i="1" baseline="300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2</a:t>
            </a:r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, </a:t>
            </a:r>
            <a:r>
              <a:rPr lang="it-IT" sz="3600" i="1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Hussam</a:t>
            </a:r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</a:t>
            </a:r>
            <a:r>
              <a:rPr lang="it-IT" sz="3600" i="1" dirty="0" err="1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Jouhara</a:t>
            </a:r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 </a:t>
            </a:r>
            <a:r>
              <a:rPr lang="it-IT" sz="3600" i="1" baseline="300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3</a:t>
            </a:r>
            <a:r>
              <a:rPr lang="it-IT" sz="3600" i="1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, Gustavo Jacomelli </a:t>
            </a:r>
            <a:r>
              <a:rPr lang="it-IT" sz="3600" i="1" baseline="30000" dirty="0">
                <a:solidFill>
                  <a:schemeClr val="bg1"/>
                </a:solidFill>
                <a:effectLst/>
                <a:latin typeface="Heebo" pitchFamily="2" charset="-79"/>
                <a:ea typeface="Times New Roman" panose="02020603050405020304" pitchFamily="18" charset="0"/>
                <a:cs typeface="Heebo" pitchFamily="2" charset="-79"/>
              </a:rPr>
              <a:t>4</a:t>
            </a:r>
            <a:endParaRPr lang="de-DE" sz="3600" dirty="0">
              <a:solidFill>
                <a:schemeClr val="bg1"/>
              </a:solidFill>
              <a:effectLst/>
              <a:latin typeface="Heebo" pitchFamily="2" charset="-79"/>
              <a:ea typeface="Times New Roman" panose="02020603050405020304" pitchFamily="18" charset="0"/>
              <a:cs typeface="Heebo" pitchFamily="2" charset="-79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8EC4F89-EA5D-1009-35A4-33C8F599DEBE}"/>
              </a:ext>
            </a:extLst>
          </p:cNvPr>
          <p:cNvSpPr txBox="1"/>
          <p:nvPr/>
        </p:nvSpPr>
        <p:spPr>
          <a:xfrm>
            <a:off x="946213" y="9070746"/>
            <a:ext cx="287378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it-IT" sz="2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SIMAM S.p.A. – Gruppo Acea, Senigallia (Italia)</a:t>
            </a:r>
            <a:r>
              <a:rPr lang="de-DE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it-IT" sz="2200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it-IT" sz="2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Università degli studi di Modena e Reggio Emilia, Modena (Italia)</a:t>
            </a:r>
            <a:r>
              <a:rPr lang="de-DE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it-IT" sz="2200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it-IT" sz="2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Brunel University London, Londra (Regno Unito)</a:t>
            </a:r>
            <a:r>
              <a:rPr lang="de-DE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200" i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en-US" sz="2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European Science Communication Institute, Oldenburg (Germania)</a:t>
            </a:r>
            <a:endParaRPr lang="de-DE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6988AFD-CC88-67D6-5A42-AE8D9998C680}"/>
              </a:ext>
            </a:extLst>
          </p:cNvPr>
          <p:cNvSpPr txBox="1"/>
          <p:nvPr/>
        </p:nvSpPr>
        <p:spPr>
          <a:xfrm>
            <a:off x="997652" y="10460318"/>
            <a:ext cx="16835987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de-DE" sz="3600" dirty="0">
              <a:solidFill>
                <a:schemeClr val="bg1"/>
              </a:solidFill>
              <a:effectLst/>
              <a:latin typeface="Heebo" pitchFamily="2" charset="-79"/>
              <a:cs typeface="Heebo" pitchFamily="2" charset="-79"/>
            </a:endParaRPr>
          </a:p>
          <a:p>
            <a:pPr algn="just"/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Il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progetto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europeo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iWAYS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si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propone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di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creare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un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nuovo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paradigma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industriale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e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tecnologico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sviluppando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un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modello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di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economia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circolare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che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possa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consentire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il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recupero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di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acqua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ed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energia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contenuti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nei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flussi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gassosi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emessi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dai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camini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di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processi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industriali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altamenti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energivori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.</a:t>
            </a:r>
          </a:p>
          <a:p>
            <a:pPr algn="just"/>
            <a:endParaRPr lang="de-DE" sz="3400" dirty="0">
              <a:solidFill>
                <a:schemeClr val="bg1"/>
              </a:solidFill>
              <a:effectLst/>
              <a:latin typeface="Heebo" pitchFamily="2" charset="-79"/>
              <a:cs typeface="Heebo" pitchFamily="2" charset="-79"/>
            </a:endParaRPr>
          </a:p>
          <a:p>
            <a:pPr algn="just"/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I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settori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industriali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investigati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in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iWAYS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sono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quello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ceramico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,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chimico</a:t>
            </a:r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 e </a:t>
            </a:r>
            <a:r>
              <a:rPr lang="de-DE" sz="3400" b="1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siderurgico</a:t>
            </a:r>
            <a:r>
              <a:rPr lang="de-DE" sz="3400" b="1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.</a:t>
            </a:r>
          </a:p>
          <a:p>
            <a:pPr algn="just"/>
            <a:endParaRPr lang="de-DE" sz="3400" dirty="0">
              <a:solidFill>
                <a:schemeClr val="bg1"/>
              </a:solidFill>
              <a:effectLst/>
              <a:latin typeface="Heebo" pitchFamily="2" charset="-79"/>
              <a:cs typeface="Heebo" pitchFamily="2" charset="-79"/>
            </a:endParaRPr>
          </a:p>
          <a:p>
            <a:pPr algn="just"/>
            <a:r>
              <a:rPr lang="de-DE" sz="3400" b="1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SIMAM S.p.A. – Gruppo Acea</a:t>
            </a:r>
            <a:r>
              <a:rPr lang="de-DE" sz="3400" dirty="0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, </a:t>
            </a:r>
            <a:r>
              <a:rPr lang="de-DE" sz="3400" dirty="0" err="1">
                <a:solidFill>
                  <a:schemeClr val="bg1"/>
                </a:solidFill>
                <a:effectLst/>
                <a:latin typeface="Heebo" pitchFamily="2" charset="-79"/>
                <a:cs typeface="Heebo" pitchFamily="2" charset="-79"/>
              </a:rPr>
              <a:t>nell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‘ambito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di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iWAYS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, ha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il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ruolo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di </a:t>
            </a:r>
            <a:r>
              <a:rPr lang="de-DE" sz="3400" b="1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technology</a:t>
            </a:r>
            <a:r>
              <a:rPr lang="de-DE" sz="3400" b="1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b="1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provider</a:t>
            </a:r>
            <a:r>
              <a:rPr lang="de-DE" sz="3400" b="1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dei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sistemi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di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trattamento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delle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condense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generate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dall‘innovativo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HPCE (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heat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pipe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exchanger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economizer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) in due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casi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studio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 (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ceramico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e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chimico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). In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particolare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il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progetto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punta ad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una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riduzione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del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consumo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di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acqua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dolce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che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va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dal</a:t>
            </a:r>
            <a:r>
              <a:rPr lang="de-DE" sz="3400" dirty="0">
                <a:solidFill>
                  <a:schemeClr val="bg1"/>
                </a:solidFill>
                <a:latin typeface="Heebo" pitchFamily="2" charset="-79"/>
                <a:cs typeface="Heebo" pitchFamily="2" charset="-79"/>
              </a:rPr>
              <a:t> 30 al 64%.</a:t>
            </a:r>
            <a:endParaRPr lang="de-DE" sz="3400" dirty="0">
              <a:solidFill>
                <a:schemeClr val="bg1"/>
              </a:solidFill>
              <a:effectLst/>
              <a:latin typeface="Heebo" pitchFamily="2" charset="-79"/>
              <a:cs typeface="Heebo" pitchFamily="2" charset="-79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D9E78A8-67D9-2131-069E-E495CE3334D9}"/>
              </a:ext>
            </a:extLst>
          </p:cNvPr>
          <p:cNvSpPr txBox="1"/>
          <p:nvPr/>
        </p:nvSpPr>
        <p:spPr>
          <a:xfrm>
            <a:off x="946214" y="36238678"/>
            <a:ext cx="134601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2"/>
                </a:solidFill>
                <a:effectLst/>
                <a:latin typeface="Heebo" pitchFamily="2" charset="-79"/>
                <a:cs typeface="Heebo" pitchFamily="2" charset="-79"/>
              </a:defRPr>
            </a:lvl1pPr>
          </a:lstStyle>
          <a:p>
            <a:pPr algn="just"/>
            <a:r>
              <a:rPr lang="de-DE" sz="3200" b="0" dirty="0"/>
              <a:t>Le tecnologie </a:t>
            </a:r>
            <a:r>
              <a:rPr lang="de-DE" sz="3200" b="0" dirty="0" err="1"/>
              <a:t>identificate</a:t>
            </a:r>
            <a:r>
              <a:rPr lang="de-DE" sz="3200" b="0" dirty="0"/>
              <a:t> per i </a:t>
            </a:r>
            <a:r>
              <a:rPr lang="de-DE" sz="3200" b="0" dirty="0" err="1"/>
              <a:t>casi</a:t>
            </a:r>
            <a:r>
              <a:rPr lang="de-DE" sz="3200" b="0" dirty="0"/>
              <a:t> </a:t>
            </a:r>
            <a:r>
              <a:rPr lang="de-DE" sz="3200" b="0" dirty="0" err="1"/>
              <a:t>studio</a:t>
            </a:r>
            <a:r>
              <a:rPr lang="de-DE" sz="3200" b="0" dirty="0"/>
              <a:t> risultano </a:t>
            </a:r>
            <a:r>
              <a:rPr lang="de-DE" sz="3200" b="0" dirty="0" err="1"/>
              <a:t>essere</a:t>
            </a:r>
            <a:r>
              <a:rPr lang="de-DE" sz="3200" b="0" dirty="0"/>
              <a:t> </a:t>
            </a:r>
            <a:r>
              <a:rPr lang="de-DE" sz="3200" b="0" dirty="0" err="1"/>
              <a:t>applicate</a:t>
            </a:r>
            <a:r>
              <a:rPr lang="de-DE" sz="3200" b="0" dirty="0"/>
              <a:t> in </a:t>
            </a:r>
            <a:r>
              <a:rPr lang="de-DE" sz="3200" dirty="0" err="1"/>
              <a:t>condizioni</a:t>
            </a:r>
            <a:r>
              <a:rPr lang="de-DE" sz="3200" dirty="0"/>
              <a:t> non </a:t>
            </a:r>
            <a:r>
              <a:rPr lang="de-DE" sz="3200" dirty="0" err="1"/>
              <a:t>convenzionali</a:t>
            </a:r>
            <a:r>
              <a:rPr lang="de-DE" sz="3200" dirty="0"/>
              <a:t> e </a:t>
            </a:r>
            <a:r>
              <a:rPr lang="de-DE" sz="3200" dirty="0" err="1"/>
              <a:t>sfidanti</a:t>
            </a:r>
            <a:r>
              <a:rPr lang="de-DE" sz="3200" b="0" dirty="0"/>
              <a:t>. Le prime </a:t>
            </a:r>
            <a:r>
              <a:rPr lang="de-DE" sz="3200" b="0" dirty="0" err="1"/>
              <a:t>prove</a:t>
            </a:r>
            <a:r>
              <a:rPr lang="de-DE" sz="3200" b="0" dirty="0"/>
              <a:t> ad </a:t>
            </a:r>
            <a:r>
              <a:rPr lang="de-DE" sz="3200" b="0" dirty="0" err="1"/>
              <a:t>una</a:t>
            </a:r>
            <a:r>
              <a:rPr lang="de-DE" sz="3200" b="0" dirty="0"/>
              <a:t> </a:t>
            </a:r>
            <a:r>
              <a:rPr lang="de-DE" sz="3200" b="0" dirty="0" err="1"/>
              <a:t>scala</a:t>
            </a:r>
            <a:r>
              <a:rPr lang="de-DE" sz="3200" b="0" dirty="0"/>
              <a:t> </a:t>
            </a:r>
            <a:r>
              <a:rPr lang="de-DE" sz="3200" b="0" dirty="0" err="1"/>
              <a:t>ridotta</a:t>
            </a:r>
            <a:r>
              <a:rPr lang="de-DE" sz="3200" b="0" dirty="0"/>
              <a:t> </a:t>
            </a:r>
            <a:r>
              <a:rPr lang="de-DE" sz="3200" b="0" dirty="0" err="1"/>
              <a:t>hanno</a:t>
            </a:r>
            <a:r>
              <a:rPr lang="de-DE" sz="3200" b="0" dirty="0"/>
              <a:t> </a:t>
            </a:r>
            <a:r>
              <a:rPr lang="de-DE" sz="3200" b="0" dirty="0" err="1"/>
              <a:t>evidenziato</a:t>
            </a:r>
            <a:r>
              <a:rPr lang="de-DE" sz="3200" b="0" dirty="0"/>
              <a:t> la </a:t>
            </a:r>
            <a:r>
              <a:rPr lang="de-DE" sz="3200" dirty="0" err="1"/>
              <a:t>possibilità</a:t>
            </a:r>
            <a:r>
              <a:rPr lang="de-DE" sz="3200" dirty="0"/>
              <a:t> di </a:t>
            </a:r>
            <a:r>
              <a:rPr lang="de-DE" sz="3200" dirty="0" err="1"/>
              <a:t>applicarle</a:t>
            </a:r>
            <a:r>
              <a:rPr lang="de-DE" sz="3200" dirty="0"/>
              <a:t> </a:t>
            </a:r>
            <a:r>
              <a:rPr lang="de-DE" sz="3200" dirty="0" err="1"/>
              <a:t>nei</a:t>
            </a:r>
            <a:r>
              <a:rPr lang="de-DE" sz="3200" dirty="0"/>
              <a:t> </a:t>
            </a:r>
            <a:r>
              <a:rPr lang="de-DE" sz="3200" dirty="0" err="1"/>
              <a:t>settori</a:t>
            </a:r>
            <a:r>
              <a:rPr lang="de-DE" sz="3200" dirty="0"/>
              <a:t> </a:t>
            </a:r>
            <a:r>
              <a:rPr lang="de-DE" sz="3200" dirty="0" err="1"/>
              <a:t>investigati</a:t>
            </a:r>
            <a:r>
              <a:rPr lang="de-DE" sz="3200" b="0" dirty="0"/>
              <a:t>. La fase </a:t>
            </a:r>
            <a:r>
              <a:rPr lang="de-DE" sz="3200" b="0" dirty="0" err="1"/>
              <a:t>sperimentale</a:t>
            </a:r>
            <a:r>
              <a:rPr lang="de-DE" sz="3200" b="0" dirty="0"/>
              <a:t> (in </a:t>
            </a:r>
            <a:r>
              <a:rPr lang="de-DE" sz="3200" b="0" dirty="0" err="1"/>
              <a:t>programma</a:t>
            </a:r>
            <a:r>
              <a:rPr lang="de-DE" sz="3200" b="0" dirty="0"/>
              <a:t> </a:t>
            </a:r>
            <a:r>
              <a:rPr lang="de-DE" sz="3200" b="0" dirty="0" err="1"/>
              <a:t>nel</a:t>
            </a:r>
            <a:r>
              <a:rPr lang="de-DE" sz="3200" b="0" dirty="0"/>
              <a:t> 2024) consentirà la </a:t>
            </a:r>
            <a:r>
              <a:rPr lang="it-IT" sz="3200" b="0" dirty="0"/>
              <a:t>dimostrazione dei sistemi in ambiente operativo.</a:t>
            </a:r>
            <a:endParaRPr lang="de-DE" sz="3200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1DEFED8E-1B24-C9DB-FEFD-B37F70A43584}"/>
              </a:ext>
            </a:extLst>
          </p:cNvPr>
          <p:cNvGrpSpPr>
            <a:grpSpLocks noChangeAspect="1"/>
          </p:cNvGrpSpPr>
          <p:nvPr/>
        </p:nvGrpSpPr>
        <p:grpSpPr>
          <a:xfrm>
            <a:off x="12859419" y="2188056"/>
            <a:ext cx="10228365" cy="1645706"/>
            <a:chOff x="469302" y="758620"/>
            <a:chExt cx="19323043" cy="310900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5CCB6A4-4C7F-9293-44C4-4CBE6DCD3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085" y="1331541"/>
              <a:ext cx="2072222" cy="602828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1169AC7-5503-B795-457B-B86092FD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391643" y="1266011"/>
              <a:ext cx="2105573" cy="75120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0BCB4E5-BB5D-CF69-4D29-D7994680F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097364" y="758620"/>
              <a:ext cx="1678582" cy="1678582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322AB0D-0BD9-8C8C-984E-B2D8AEF04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805338" y="1113633"/>
              <a:ext cx="1522645" cy="1076948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39563F9-B75E-4DD9-F435-434ECF69D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8459449" y="1360580"/>
              <a:ext cx="1678582" cy="538241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60AFE4B-7543-0EE5-B279-B3C08CD8D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919441" y="1273497"/>
              <a:ext cx="2218163" cy="696805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8EE7157-3494-77A1-2F8D-2B3DAD861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5838689" y="1359028"/>
              <a:ext cx="1125271" cy="864432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2A220D0-0E90-381E-6905-68753F939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7729339" y="1468816"/>
              <a:ext cx="1678582" cy="573997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178EA66-6720-CE05-D5F5-B207FDFA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469302" y="2468318"/>
              <a:ext cx="1982783" cy="1399308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C3E8CE5-F28F-DF14-2D90-C0B4B9A89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2558566" y="2468318"/>
              <a:ext cx="1666153" cy="1399308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BF3C4A9-A405-7E3A-D0D4-2FFED330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4586184" y="2803970"/>
              <a:ext cx="1666153" cy="552038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A2AF19D-AFAA-345F-CD76-CDF2BC87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6380769" y="2474392"/>
              <a:ext cx="1666153" cy="1005125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FCBC355-6671-4FE5-1B55-12DE392F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8435824" y="2879781"/>
              <a:ext cx="1430587" cy="513104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E685584-1B99-41E5-9E3F-4681DBE45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10502395" y="2570808"/>
              <a:ext cx="1064265" cy="879175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AE296DC-7281-7750-58D0-B76DEF16B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12024164" y="2808428"/>
              <a:ext cx="1678582" cy="611334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9C8A64A3-14AC-D859-B807-C8DC8E7F8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14222896" y="2575566"/>
              <a:ext cx="874417" cy="874417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F4F3C20-D7D5-6627-CB65-AD5258A09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/>
            <a:stretch/>
          </p:blipFill>
          <p:spPr>
            <a:xfrm>
              <a:off x="15458778" y="2608149"/>
              <a:ext cx="874417" cy="874417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D8CDB08B-EFA1-B8C7-24F6-CC9934345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/>
          </p:blipFill>
          <p:spPr>
            <a:xfrm>
              <a:off x="16708192" y="2745731"/>
              <a:ext cx="1616483" cy="685247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CA503806-088A-3C32-DC4C-63BCFC57C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/>
          </p:blipFill>
          <p:spPr>
            <a:xfrm>
              <a:off x="18708554" y="2568383"/>
              <a:ext cx="1083791" cy="1083791"/>
            </a:xfrm>
            <a:prstGeom prst="rect">
              <a:avLst/>
            </a:prstGeom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0C6A8826-846E-F99A-9B24-4D4FCB3C357E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75813" y="10402851"/>
            <a:ext cx="10396654" cy="7484992"/>
          </a:xfrm>
          <a:prstGeom prst="rect">
            <a:avLst/>
          </a:prstGeom>
        </p:spPr>
      </p:pic>
      <p:grpSp>
        <p:nvGrpSpPr>
          <p:cNvPr id="61" name="Gruppo 60">
            <a:extLst>
              <a:ext uri="{FF2B5EF4-FFF2-40B4-BE49-F238E27FC236}">
                <a16:creationId xmlns:a16="http://schemas.microsoft.com/office/drawing/2014/main" id="{8AC32A9F-8D08-FCD7-32E1-2941EFC21ACD}"/>
              </a:ext>
            </a:extLst>
          </p:cNvPr>
          <p:cNvGrpSpPr/>
          <p:nvPr/>
        </p:nvGrpSpPr>
        <p:grpSpPr>
          <a:xfrm>
            <a:off x="987072" y="10023166"/>
            <a:ext cx="5293517" cy="811048"/>
            <a:chOff x="1660737" y="9154242"/>
            <a:chExt cx="3735144" cy="811048"/>
          </a:xfrm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006824CC-7D84-A97C-91D8-E7775EC410D3}"/>
                </a:ext>
              </a:extLst>
            </p:cNvPr>
            <p:cNvSpPr/>
            <p:nvPr/>
          </p:nvSpPr>
          <p:spPr>
            <a:xfrm>
              <a:off x="1721936" y="9154242"/>
              <a:ext cx="3127002" cy="78229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feld 17">
              <a:extLst>
                <a:ext uri="{FF2B5EF4-FFF2-40B4-BE49-F238E27FC236}">
                  <a16:creationId xmlns:a16="http://schemas.microsoft.com/office/drawing/2014/main" id="{82DB6F1C-65DB-B688-EC3E-00B5F0F1C5C4}"/>
                </a:ext>
              </a:extLst>
            </p:cNvPr>
            <p:cNvSpPr txBox="1"/>
            <p:nvPr/>
          </p:nvSpPr>
          <p:spPr>
            <a:xfrm>
              <a:off x="1660737" y="9257404"/>
              <a:ext cx="373514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/>
              <a:r>
                <a:rPr lang="de-DE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ebo" pitchFamily="2" charset="-79"/>
                  <a:cs typeface="Heebo" pitchFamily="2" charset="-79"/>
                </a:rPr>
                <a:t>Introduzione</a:t>
              </a:r>
              <a:r>
                <a:rPr lang="de-DE" sz="3600" dirty="0">
                  <a:solidFill>
                    <a:schemeClr val="bg1"/>
                  </a:solidFill>
                  <a:effectLst/>
                  <a:latin typeface="Heebo" pitchFamily="2" charset="-79"/>
                  <a:cs typeface="Heebo" pitchFamily="2" charset="-79"/>
                </a:rPr>
                <a:t>‬</a:t>
              </a:r>
            </a:p>
          </p:txBody>
        </p:sp>
      </p:grpSp>
      <p:pic>
        <p:nvPicPr>
          <p:cNvPr id="26" name="Immagine 25">
            <a:extLst>
              <a:ext uri="{FF2B5EF4-FFF2-40B4-BE49-F238E27FC236}">
                <a16:creationId xmlns:a16="http://schemas.microsoft.com/office/drawing/2014/main" id="{774DD523-98D0-D412-5121-FC9E2CBE8ED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8504" y="455652"/>
            <a:ext cx="11432520" cy="2108335"/>
          </a:xfrm>
          <a:prstGeom prst="rect">
            <a:avLst/>
          </a:prstGeom>
        </p:spPr>
      </p:pic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A1A6367F-6D3C-3431-9517-99132DF860EA}"/>
              </a:ext>
            </a:extLst>
          </p:cNvPr>
          <p:cNvSpPr/>
          <p:nvPr/>
        </p:nvSpPr>
        <p:spPr>
          <a:xfrm>
            <a:off x="552129" y="19145575"/>
            <a:ext cx="14377430" cy="15803129"/>
          </a:xfrm>
          <a:prstGeom prst="roundRect">
            <a:avLst>
              <a:gd name="adj" fmla="val 275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B46C7B98-AE99-9850-70F0-D5BD62C734A9}"/>
              </a:ext>
            </a:extLst>
          </p:cNvPr>
          <p:cNvGrpSpPr/>
          <p:nvPr/>
        </p:nvGrpSpPr>
        <p:grpSpPr>
          <a:xfrm>
            <a:off x="890611" y="18778307"/>
            <a:ext cx="6311621" cy="834679"/>
            <a:chOff x="1821725" y="18143366"/>
            <a:chExt cx="6311621" cy="834679"/>
          </a:xfrm>
        </p:grpSpPr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8BEAC3FE-3BBA-4F88-4AE5-CA14F9F575AB}"/>
                </a:ext>
              </a:extLst>
            </p:cNvPr>
            <p:cNvSpPr/>
            <p:nvPr/>
          </p:nvSpPr>
          <p:spPr>
            <a:xfrm>
              <a:off x="2031999" y="18143366"/>
              <a:ext cx="5619239" cy="83467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Textfeld 17">
              <a:extLst>
                <a:ext uri="{FF2B5EF4-FFF2-40B4-BE49-F238E27FC236}">
                  <a16:creationId xmlns:a16="http://schemas.microsoft.com/office/drawing/2014/main" id="{7818FC60-B8E3-A64E-D7F0-B839FBB295C0}"/>
                </a:ext>
              </a:extLst>
            </p:cNvPr>
            <p:cNvSpPr txBox="1"/>
            <p:nvPr/>
          </p:nvSpPr>
          <p:spPr>
            <a:xfrm>
              <a:off x="1821725" y="18254235"/>
              <a:ext cx="63116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/>
              <a:r>
                <a:rPr lang="de-DE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ebo" pitchFamily="2" charset="-79"/>
                  <a:cs typeface="Heebo" pitchFamily="2" charset="-79"/>
                </a:rPr>
                <a:t>Materiali</a:t>
              </a:r>
              <a:r>
                <a:rPr lang="de-DE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ebo" pitchFamily="2" charset="-79"/>
                  <a:cs typeface="Heebo" pitchFamily="2" charset="-79"/>
                </a:rPr>
                <a:t> e Metodi</a:t>
              </a:r>
              <a:r>
                <a:rPr lang="de-DE" sz="3600" dirty="0">
                  <a:solidFill>
                    <a:schemeClr val="bg1"/>
                  </a:solidFill>
                  <a:effectLst/>
                  <a:latin typeface="Heebo" pitchFamily="2" charset="-79"/>
                  <a:cs typeface="Heebo" pitchFamily="2" charset="-79"/>
                </a:rPr>
                <a:t>‬</a:t>
              </a:r>
            </a:p>
          </p:txBody>
        </p:sp>
      </p:grp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B773EB39-7066-7894-E4C3-BB5E04F5C799}"/>
              </a:ext>
            </a:extLst>
          </p:cNvPr>
          <p:cNvSpPr/>
          <p:nvPr/>
        </p:nvSpPr>
        <p:spPr>
          <a:xfrm>
            <a:off x="15506671" y="19145576"/>
            <a:ext cx="14216413" cy="19867701"/>
          </a:xfrm>
          <a:prstGeom prst="roundRect">
            <a:avLst>
              <a:gd name="adj" fmla="val 2622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A08D8779-78AE-377F-3C65-BFCA33E0B814}"/>
              </a:ext>
            </a:extLst>
          </p:cNvPr>
          <p:cNvGrpSpPr/>
          <p:nvPr/>
        </p:nvGrpSpPr>
        <p:grpSpPr>
          <a:xfrm>
            <a:off x="16085961" y="18787256"/>
            <a:ext cx="5951888" cy="834679"/>
            <a:chOff x="17300522" y="18109240"/>
            <a:chExt cx="5951888" cy="834679"/>
          </a:xfrm>
        </p:grpSpPr>
        <p:sp>
          <p:nvSpPr>
            <p:cNvPr id="48" name="Rettangolo con angoli arrotondati 47">
              <a:extLst>
                <a:ext uri="{FF2B5EF4-FFF2-40B4-BE49-F238E27FC236}">
                  <a16:creationId xmlns:a16="http://schemas.microsoft.com/office/drawing/2014/main" id="{36D351F5-DD1A-D21D-5386-90164C8154DC}"/>
                </a:ext>
              </a:extLst>
            </p:cNvPr>
            <p:cNvSpPr/>
            <p:nvPr/>
          </p:nvSpPr>
          <p:spPr>
            <a:xfrm>
              <a:off x="17300522" y="18109240"/>
              <a:ext cx="3363754" cy="83467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26FD51C6-4679-AEA0-7F86-BFCDFAF8925B}"/>
                </a:ext>
              </a:extLst>
            </p:cNvPr>
            <p:cNvSpPr txBox="1"/>
            <p:nvPr/>
          </p:nvSpPr>
          <p:spPr>
            <a:xfrm>
              <a:off x="17669097" y="18176968"/>
              <a:ext cx="55833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ebo" pitchFamily="2" charset="-79"/>
                  <a:cs typeface="Heebo" pitchFamily="2" charset="-79"/>
                </a:rPr>
                <a:t>Risultati</a:t>
              </a:r>
              <a:endParaRPr lang="it-IT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cs typeface="Heebo" pitchFamily="2" charset="-79"/>
              </a:endParaRPr>
            </a:p>
          </p:txBody>
        </p: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737D22F1-2A68-BF9A-06B5-F61642166576}"/>
              </a:ext>
            </a:extLst>
          </p:cNvPr>
          <p:cNvGrpSpPr/>
          <p:nvPr/>
        </p:nvGrpSpPr>
        <p:grpSpPr>
          <a:xfrm>
            <a:off x="745790" y="35126108"/>
            <a:ext cx="7094919" cy="852325"/>
            <a:chOff x="1807943" y="30267890"/>
            <a:chExt cx="6311621" cy="784095"/>
          </a:xfrm>
        </p:grpSpPr>
        <p:sp>
          <p:nvSpPr>
            <p:cNvPr id="57" name="Rettangolo con angoli arrotondati 56">
              <a:extLst>
                <a:ext uri="{FF2B5EF4-FFF2-40B4-BE49-F238E27FC236}">
                  <a16:creationId xmlns:a16="http://schemas.microsoft.com/office/drawing/2014/main" id="{52955801-821A-B869-0EEC-7C9DE95C7D91}"/>
                </a:ext>
              </a:extLst>
            </p:cNvPr>
            <p:cNvSpPr/>
            <p:nvPr/>
          </p:nvSpPr>
          <p:spPr>
            <a:xfrm>
              <a:off x="2031999" y="30267890"/>
              <a:ext cx="3705082" cy="78409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Textfeld 17">
              <a:extLst>
                <a:ext uri="{FF2B5EF4-FFF2-40B4-BE49-F238E27FC236}">
                  <a16:creationId xmlns:a16="http://schemas.microsoft.com/office/drawing/2014/main" id="{3EC219DA-0579-98FD-328A-53F472F28387}"/>
                </a:ext>
              </a:extLst>
            </p:cNvPr>
            <p:cNvSpPr txBox="1"/>
            <p:nvPr/>
          </p:nvSpPr>
          <p:spPr>
            <a:xfrm>
              <a:off x="1807943" y="30344099"/>
              <a:ext cx="63116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/>
              <a:r>
                <a:rPr lang="de-DE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ebo" pitchFamily="2" charset="-79"/>
                  <a:cs typeface="Heebo" pitchFamily="2" charset="-79"/>
                </a:rPr>
                <a:t>Conclusioni</a:t>
              </a:r>
              <a:r>
                <a:rPr lang="de-DE" sz="3600" dirty="0">
                  <a:solidFill>
                    <a:schemeClr val="bg1"/>
                  </a:solidFill>
                  <a:effectLst/>
                  <a:latin typeface="Heebo" pitchFamily="2" charset="-79"/>
                  <a:cs typeface="Heebo" pitchFamily="2" charset="-79"/>
                </a:rPr>
                <a:t>‬</a:t>
              </a:r>
            </a:p>
          </p:txBody>
        </p:sp>
      </p:grpSp>
      <p:pic>
        <p:nvPicPr>
          <p:cNvPr id="64" name="Immagine 63">
            <a:extLst>
              <a:ext uri="{FF2B5EF4-FFF2-40B4-BE49-F238E27FC236}">
                <a16:creationId xmlns:a16="http://schemas.microsoft.com/office/drawing/2014/main" id="{34A4698F-ECF3-91D9-BBDD-BB640443A063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679" t="17833" r="9014" b="31198"/>
          <a:stretch/>
        </p:blipFill>
        <p:spPr>
          <a:xfrm>
            <a:off x="2809582" y="25379373"/>
            <a:ext cx="9016817" cy="3854370"/>
          </a:xfrm>
          <a:prstGeom prst="rect">
            <a:avLst/>
          </a:prstGeom>
        </p:spPr>
      </p:pic>
      <p:pic>
        <p:nvPicPr>
          <p:cNvPr id="66" name="Immagine 65">
            <a:extLst>
              <a:ext uri="{FF2B5EF4-FFF2-40B4-BE49-F238E27FC236}">
                <a16:creationId xmlns:a16="http://schemas.microsoft.com/office/drawing/2014/main" id="{1BDBCE4E-025F-9C4A-96B4-D993BF935EC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09582" y="30343411"/>
            <a:ext cx="9194656" cy="4408123"/>
          </a:xfrm>
          <a:prstGeom prst="rect">
            <a:avLst/>
          </a:prstGeom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AAD1FD8-974A-181A-3487-3A7421D3B13A}"/>
              </a:ext>
            </a:extLst>
          </p:cNvPr>
          <p:cNvSpPr txBox="1"/>
          <p:nvPr/>
        </p:nvSpPr>
        <p:spPr>
          <a:xfrm>
            <a:off x="16001443" y="19829471"/>
            <a:ext cx="13278407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400" b="1" i="1" u="sng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Settore ceramico (DC#1 – Atlas Concorde, Italia)</a:t>
            </a: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Recupero della risorsa idrica raggiunto tramite un </a:t>
            </a: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sistema composto da Ultrafiltrazione (UF) e Nanofiltrazione (NF). </a:t>
            </a: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Sistema dimensionato per ottenere, con la NF, una portata di </a:t>
            </a: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permeato</a:t>
            </a: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 pari a 2.000 l/h e una portata di </a:t>
            </a: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concentrato</a:t>
            </a: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 pari a 2.000 lt/h, </a:t>
            </a: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entrambi riutilizzabili all’interno del processo produttivo. </a:t>
            </a: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Permeato</a:t>
            </a: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 con </a:t>
            </a: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elevate caratteristiche qualitative </a:t>
            </a: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tali da essere idoneo al </a:t>
            </a: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riutilizzo</a:t>
            </a: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nella sezione della macinazione smalti</a:t>
            </a: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. Previsto anche </a:t>
            </a:r>
            <a:r>
              <a:rPr lang="it-IT" sz="3000" b="1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riutilizzo del concentrato </a:t>
            </a: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nella sezione di recupero fanghi.</a:t>
            </a: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Impianto pilota installato presso lo Stabilimento del caso studio e pronto per la successiva fase sperimentale.</a:t>
            </a:r>
          </a:p>
          <a:p>
            <a:pPr algn="just">
              <a:spcBef>
                <a:spcPts val="300"/>
              </a:spcBef>
            </a:pPr>
            <a:endParaRPr lang="it-IT" sz="600" dirty="0">
              <a:solidFill>
                <a:schemeClr val="tx2"/>
              </a:solidFill>
              <a:latin typeface="Heebo" pitchFamily="2" charset="-79"/>
              <a:cs typeface="Heebo" pitchFamily="2" charset="-79"/>
            </a:endParaRPr>
          </a:p>
          <a:p>
            <a:pPr algn="just">
              <a:spcBef>
                <a:spcPts val="300"/>
              </a:spcBef>
            </a:pPr>
            <a:r>
              <a:rPr lang="it-IT" sz="2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    </a:t>
            </a: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cs typeface="Heebo" pitchFamily="2" charset="-79"/>
              </a:rPr>
              <a:t>Sistema di trattamento installato presso DC#1 (3D Model e sistema realizzato e installato)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79ED0D5E-0051-A3A1-652C-7F2157DD09F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t="21748" r="11225" b="35235"/>
          <a:stretch/>
        </p:blipFill>
        <p:spPr>
          <a:xfrm>
            <a:off x="16430917" y="25927941"/>
            <a:ext cx="4685548" cy="3627295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813BC4F7-B122-4B84-F456-5DDD8ABD9B99}"/>
              </a:ext>
            </a:extLst>
          </p:cNvPr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16564"/>
          <a:stretch/>
        </p:blipFill>
        <p:spPr bwMode="auto">
          <a:xfrm>
            <a:off x="22142863" y="25908058"/>
            <a:ext cx="6887875" cy="3627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B72F7971-C271-C95A-9F35-3549E8274382}"/>
              </a:ext>
            </a:extLst>
          </p:cNvPr>
          <p:cNvSpPr txBox="1"/>
          <p:nvPr/>
        </p:nvSpPr>
        <p:spPr>
          <a:xfrm>
            <a:off x="16039078" y="29990825"/>
            <a:ext cx="13278407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400" b="1" i="1" u="sng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Settore chimico (DC#2 – </a:t>
            </a:r>
            <a:r>
              <a:rPr lang="it-IT" sz="3400" b="1" i="1" u="sng" dirty="0" err="1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Alufluor</a:t>
            </a:r>
            <a:r>
              <a:rPr lang="it-IT" sz="3400" b="1" i="1" u="sng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, Svezia)</a:t>
            </a: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Il sistema identificato ed integrato nell’esistente Stabilimento consente il recupero di circa 10.000 l/h di acqua con una temperatura media di 55°C.</a:t>
            </a: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Prima sperimentazione con esito positivo del sistema di trattamento delle acque svolto a scala ridotta nella prima metà del 2022 per analisi degli aspetti critici (temperatura e problematiche di intasamento).</a:t>
            </a:r>
          </a:p>
          <a:p>
            <a:pPr marL="457200" indent="-4572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2"/>
                </a:solidFill>
                <a:latin typeface="Heebo" pitchFamily="2" charset="-79"/>
                <a:cs typeface="Heebo" pitchFamily="2" charset="-79"/>
              </a:rPr>
              <a:t>Realizzate apparecchiature del sistema di trattamento, che sarà realizzato e pronto per la fase sperimentale programmata nel 2024.</a:t>
            </a: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47F270C0-8B0F-9754-B3FD-DB9F48750467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12479" b="5893"/>
          <a:stretch/>
        </p:blipFill>
        <p:spPr>
          <a:xfrm>
            <a:off x="21841959" y="34962168"/>
            <a:ext cx="5252159" cy="3533485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BCE367EE-895A-68C8-5913-F5D9BFC22602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4181"/>
          <a:stretch/>
        </p:blipFill>
        <p:spPr>
          <a:xfrm>
            <a:off x="18654707" y="34948704"/>
            <a:ext cx="2786814" cy="3560415"/>
          </a:xfrm>
          <a:prstGeom prst="rect">
            <a:avLst/>
          </a:prstGeom>
        </p:spPr>
      </p:pic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DA80A8FE-AB52-0443-915F-C29280389381}"/>
              </a:ext>
            </a:extLst>
          </p:cNvPr>
          <p:cNvSpPr txBox="1"/>
          <p:nvPr/>
        </p:nvSpPr>
        <p:spPr>
          <a:xfrm>
            <a:off x="16177978" y="34266410"/>
            <a:ext cx="13506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it-IT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ebo" pitchFamily="2" charset="-79"/>
                <a:cs typeface="Heebo" pitchFamily="2" charset="-79"/>
              </a:rPr>
              <a:t>Pilota utilizzato nella prima sperimentazione (2022) e 3D Model del sistema di trattamento  che verrà installato DC#2 (3D Model)</a:t>
            </a:r>
          </a:p>
        </p:txBody>
      </p:sp>
    </p:spTree>
    <p:extLst>
      <p:ext uri="{BB962C8B-B14F-4D97-AF65-F5344CB8AC3E}">
        <p14:creationId xmlns:p14="http://schemas.microsoft.com/office/powerpoint/2010/main" val="5939619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Benutzerdefiniert 1">
      <a:dk1>
        <a:srgbClr val="555555"/>
      </a:dk1>
      <a:lt1>
        <a:srgbClr val="FFFFFF"/>
      </a:lt1>
      <a:dk2>
        <a:srgbClr val="555555"/>
      </a:dk2>
      <a:lt2>
        <a:srgbClr val="E7E7E7"/>
      </a:lt2>
      <a:accent1>
        <a:srgbClr val="2A69B2"/>
      </a:accent1>
      <a:accent2>
        <a:srgbClr val="51ADE2"/>
      </a:accent2>
      <a:accent3>
        <a:srgbClr val="E94E2C"/>
      </a:accent3>
      <a:accent4>
        <a:srgbClr val="F18B52"/>
      </a:accent4>
      <a:accent5>
        <a:srgbClr val="B2B1A7"/>
      </a:accent5>
      <a:accent6>
        <a:srgbClr val="9D9D9D"/>
      </a:accent6>
      <a:hlink>
        <a:srgbClr val="1DB3D3"/>
      </a:hlink>
      <a:folHlink>
        <a:srgbClr val="1FBDD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A4038649-C007-B14E-A4C4-20F4C1E9DAC4}" vid="{341DF23B-5C58-C24F-9EFA-E84817A8F34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</Template>
  <TotalTime>0</TotalTime>
  <Words>647</Words>
  <Application>Microsoft Macintosh PowerPoint</Application>
  <PresentationFormat>Benutzerdefiniert</PresentationFormat>
  <Paragraphs>41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Corbel</vt:lpstr>
      <vt:lpstr>Heebo</vt:lpstr>
      <vt:lpstr>Roboto Condensed</vt:lpstr>
      <vt:lpstr>2_Office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Ramsch</dc:creator>
  <cp:lastModifiedBy>Matthias Ramsch</cp:lastModifiedBy>
  <cp:revision>8</cp:revision>
  <cp:lastPrinted>2023-09-16T13:43:33Z</cp:lastPrinted>
  <dcterms:created xsi:type="dcterms:W3CDTF">2023-09-11T12:57:41Z</dcterms:created>
  <dcterms:modified xsi:type="dcterms:W3CDTF">2023-09-17T19:23:18Z</dcterms:modified>
</cp:coreProperties>
</file>